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56" r:id="rId4"/>
    <p:sldId id="7295" r:id="rId6"/>
    <p:sldId id="7334" r:id="rId7"/>
    <p:sldId id="7387" r:id="rId8"/>
    <p:sldId id="7388" r:id="rId9"/>
    <p:sldId id="7445" r:id="rId10"/>
    <p:sldId id="7330" r:id="rId11"/>
    <p:sldId id="7389" r:id="rId12"/>
    <p:sldId id="7446" r:id="rId13"/>
    <p:sldId id="7372" r:id="rId14"/>
    <p:sldId id="7392" r:id="rId15"/>
    <p:sldId id="7403" r:id="rId16"/>
    <p:sldId id="7447" r:id="rId17"/>
    <p:sldId id="7448" r:id="rId18"/>
    <p:sldId id="7449" r:id="rId19"/>
    <p:sldId id="7450" r:id="rId20"/>
    <p:sldId id="7451" r:id="rId21"/>
    <p:sldId id="7335" r:id="rId22"/>
    <p:sldId id="7380" r:id="rId23"/>
    <p:sldId id="7480" r:id="rId24"/>
    <p:sldId id="7481" r:id="rId25"/>
    <p:sldId id="7482" r:id="rId26"/>
    <p:sldId id="7390" r:id="rId27"/>
    <p:sldId id="7391" r:id="rId28"/>
    <p:sldId id="7406" r:id="rId29"/>
    <p:sldId id="7484" r:id="rId30"/>
    <p:sldId id="7479" r:id="rId31"/>
    <p:sldId id="7485" r:id="rId32"/>
    <p:sldId id="7336" r:id="rId33"/>
    <p:sldId id="7347" r:id="rId34"/>
    <p:sldId id="7350" r:id="rId35"/>
    <p:sldId id="7487" r:id="rId36"/>
    <p:sldId id="7354" r:id="rId37"/>
    <p:sldId id="7353" r:id="rId38"/>
    <p:sldId id="7351" r:id="rId39"/>
    <p:sldId id="7501" r:id="rId40"/>
    <p:sldId id="7402" r:id="rId41"/>
    <p:sldId id="7343"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20"/>
    <a:srgbClr val="535353"/>
    <a:srgbClr val="262626"/>
    <a:srgbClr val="F0F4FA"/>
    <a:srgbClr val="4472C4"/>
    <a:srgbClr val="336699"/>
    <a:srgbClr val="003399"/>
    <a:srgbClr val="FFB13F"/>
    <a:srgbClr val="FFD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4660"/>
  </p:normalViewPr>
  <p:slideViewPr>
    <p:cSldViewPr snapToGrid="0">
      <p:cViewPr varScale="1">
        <p:scale>
          <a:sx n="112" d="100"/>
          <a:sy n="112" d="100"/>
        </p:scale>
        <p:origin x="450"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4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ibm\Desktop\&#29976;&#29305;&#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0050818746471"/>
          <c:y val="0.0638653455891131"/>
          <c:w val="0.897368718238283"/>
          <c:h val="0.839847200668497"/>
        </c:manualLayout>
      </c:layout>
      <c:barChart>
        <c:barDir val="bar"/>
        <c:grouping val="stacked"/>
        <c:varyColors val="0"/>
        <c:ser>
          <c:idx val="1"/>
          <c:order val="0"/>
          <c:spPr>
            <a:noFill/>
            <a:ln>
              <a:noFill/>
            </a:ln>
            <a:effectLst/>
          </c:spPr>
          <c:invertIfNegative val="0"/>
          <c:dLbls>
            <c:delete val="1"/>
          </c:dLbls>
          <c:cat>
            <c:strRef>
              <c:f>[甘特图.xlsx]Sheet1!$A$2:$A$9</c:f>
              <c:strCache>
                <c:ptCount val="8"/>
                <c:pt idx="0">
                  <c:v>项目介绍</c:v>
                </c:pt>
                <c:pt idx="1">
                  <c:v>可行性分析</c:v>
                </c:pt>
                <c:pt idx="2">
                  <c:v>项目计划</c:v>
                </c:pt>
                <c:pt idx="3">
                  <c:v>需求评审</c:v>
                </c:pt>
                <c:pt idx="4">
                  <c:v>总体设计</c:v>
                </c:pt>
                <c:pt idx="5">
                  <c:v>详细设计</c:v>
                </c:pt>
                <c:pt idx="6">
                  <c:v>实现</c:v>
                </c:pt>
                <c:pt idx="7">
                  <c:v>测试</c:v>
                </c:pt>
              </c:strCache>
            </c:strRef>
          </c:cat>
          <c:val>
            <c:numRef>
              <c:f>[甘特图.xlsx]Sheet1!$B$2:$B$9</c:f>
              <c:numCache>
                <c:formatCode>yyyy/m/d;@</c:formatCode>
                <c:ptCount val="8"/>
                <c:pt idx="0">
                  <c:v>44107</c:v>
                </c:pt>
                <c:pt idx="1">
                  <c:v>44119</c:v>
                </c:pt>
                <c:pt idx="2">
                  <c:v>44124</c:v>
                </c:pt>
                <c:pt idx="3">
                  <c:v>44136</c:v>
                </c:pt>
                <c:pt idx="4">
                  <c:v>44152</c:v>
                </c:pt>
                <c:pt idx="5">
                  <c:v>44159</c:v>
                </c:pt>
                <c:pt idx="6">
                  <c:v>44170</c:v>
                </c:pt>
                <c:pt idx="7">
                  <c:v>44180</c:v>
                </c:pt>
              </c:numCache>
            </c:numRef>
          </c:val>
        </c:ser>
        <c:ser>
          <c:idx val="0"/>
          <c:order val="1"/>
          <c:spPr>
            <a:solidFill>
              <a:schemeClr val="accent1"/>
            </a:solidFill>
            <a:ln>
              <a:noFill/>
            </a:ln>
            <a:effectLst/>
          </c:spPr>
          <c:invertIfNegative val="0"/>
          <c:dLbls>
            <c:delete val="1"/>
          </c:dLbls>
          <c:cat>
            <c:strRef>
              <c:f>[甘特图.xlsx]Sheet1!$A$2:$A$9</c:f>
              <c:strCache>
                <c:ptCount val="8"/>
                <c:pt idx="0">
                  <c:v>项目介绍</c:v>
                </c:pt>
                <c:pt idx="1">
                  <c:v>可行性分析</c:v>
                </c:pt>
                <c:pt idx="2">
                  <c:v>项目计划</c:v>
                </c:pt>
                <c:pt idx="3">
                  <c:v>需求评审</c:v>
                </c:pt>
                <c:pt idx="4">
                  <c:v>总体设计</c:v>
                </c:pt>
                <c:pt idx="5">
                  <c:v>详细设计</c:v>
                </c:pt>
                <c:pt idx="6">
                  <c:v>实现</c:v>
                </c:pt>
                <c:pt idx="7">
                  <c:v>测试</c:v>
                </c:pt>
              </c:strCache>
            </c:strRef>
          </c:cat>
          <c:val>
            <c:numRef>
              <c:f>[甘特图.xlsx]Sheet1!$C$2:$C$9</c:f>
              <c:numCache>
                <c:formatCode>General</c:formatCode>
                <c:ptCount val="8"/>
                <c:pt idx="0">
                  <c:v>13</c:v>
                </c:pt>
                <c:pt idx="1">
                  <c:v>21</c:v>
                </c:pt>
                <c:pt idx="2">
                  <c:v>14</c:v>
                </c:pt>
                <c:pt idx="3">
                  <c:v>18</c:v>
                </c:pt>
                <c:pt idx="4">
                  <c:v>16</c:v>
                </c:pt>
                <c:pt idx="5">
                  <c:v>9</c:v>
                </c:pt>
                <c:pt idx="6">
                  <c:v>15</c:v>
                </c:pt>
                <c:pt idx="7">
                  <c:v>16</c:v>
                </c:pt>
              </c:numCache>
            </c:numRef>
          </c:val>
        </c:ser>
        <c:dLbls>
          <c:showLegendKey val="0"/>
          <c:showVal val="0"/>
          <c:showCatName val="0"/>
          <c:showSerName val="0"/>
          <c:showPercent val="0"/>
          <c:showBubbleSize val="0"/>
        </c:dLbls>
        <c:gapWidth val="150"/>
        <c:overlap val="100"/>
        <c:axId val="944447538"/>
        <c:axId val="674134511"/>
      </c:barChart>
      <c:catAx>
        <c:axId val="944447538"/>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4134511"/>
        <c:crosses val="autoZero"/>
        <c:auto val="1"/>
        <c:lblAlgn val="ctr"/>
        <c:lblOffset val="100"/>
        <c:noMultiLvlLbl val="0"/>
      </c:catAx>
      <c:valAx>
        <c:axId val="674134511"/>
        <c:scaling>
          <c:orientation val="minMax"/>
          <c:min val="44100"/>
        </c:scaling>
        <c:delete val="0"/>
        <c:axPos val="t"/>
        <c:majorGridlines>
          <c:spPr>
            <a:ln w="9525" cap="flat" cmpd="sng" algn="ctr">
              <a:solidFill>
                <a:schemeClr val="tx1">
                  <a:lumMod val="15000"/>
                  <a:lumOff val="85000"/>
                </a:schemeClr>
              </a:solidFill>
              <a:round/>
            </a:ln>
            <a:effectLst/>
          </c:spPr>
        </c:majorGridlines>
        <c:numFmt formatCode="yyyy/m/d;@" sourceLinked="0"/>
        <c:majorTickMark val="none"/>
        <c:minorTickMark val="none"/>
        <c:tickLblPos val="high"/>
        <c:spPr>
          <a:noFill/>
          <a:ln>
            <a:noFill/>
          </a:ln>
          <a:effectLst/>
        </c:spPr>
        <c:txPr>
          <a:bodyPr rot="-60000000" spcFirstLastPara="0" vertOverflow="ellipsis" vert="horz" wrap="square" anchor="b" anchorCtr="0"/>
          <a:lstStyle/>
          <a:p>
            <a:pPr>
              <a:defRPr lang="zh-CN" sz="900" b="0" i="0" u="none" strike="noStrike" kern="1200" baseline="0">
                <a:solidFill>
                  <a:schemeClr val="tx1">
                    <a:lumMod val="65000"/>
                    <a:lumOff val="35000"/>
                  </a:schemeClr>
                </a:solidFill>
                <a:latin typeface="+mn-lt"/>
                <a:ea typeface="+mn-ea"/>
                <a:cs typeface="+mn-cs"/>
              </a:defRPr>
            </a:pPr>
          </a:p>
        </c:txPr>
        <c:crossAx val="944447538"/>
        <c:crosses val="autoZero"/>
        <c:crossBetween val="between"/>
        <c:majorUnit val="7"/>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BA55D-93C1-4BEE-9CCB-919D51AEC98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28010-74B6-478A-8E21-00EB4B9C6C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249A26-9428-4685-9371-64C8DF3F8FC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23B77-5CD5-4374-8195-E9BFB9D02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C4E2B-AE52-4885-900A-B238595A8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23B77-5CD5-4374-8195-E9BFB9D02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C4E2B-AE52-4885-900A-B238595A8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8" Type="http://schemas.openxmlformats.org/officeDocument/2006/relationships/notesSlide" Target="../notesSlides/notesSlide10.xml"/><Relationship Id="rId27" Type="http://schemas.openxmlformats.org/officeDocument/2006/relationships/slideLayout" Target="../slideLayouts/slideLayout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9.jpe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0.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hyperlink" Target="&#21487;&#34892;&#24615;&#20998;&#26512;(&#30740;&#31350;)&#25253;&#21578;(FAR)0.1.0.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2" Type="http://schemas.openxmlformats.org/officeDocument/2006/relationships/notesSlide" Target="../notesSlides/notesSlide25.xml"/><Relationship Id="rId11" Type="http://schemas.openxmlformats.org/officeDocument/2006/relationships/slideLayout" Target="../slideLayouts/slideLayout6.xml"/><Relationship Id="rId10" Type="http://schemas.openxmlformats.org/officeDocument/2006/relationships/tags" Target="../tags/tag40.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hyperlink" Target="&#20219;&#21153;&#26102;&#38388;&#32454;&#20998;.mpp" TargetMode="External"/><Relationship Id="rId1" Type="http://schemas.openxmlformats.org/officeDocument/2006/relationships/hyperlink" Target="&#39033;&#30446;&#24320;&#21457;&#35745;&#21010;0.1.0.docx"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0.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p:cNvSpPr txBox="1"/>
          <p:nvPr/>
        </p:nvSpPr>
        <p:spPr>
          <a:xfrm>
            <a:off x="332740" y="3063875"/>
            <a:ext cx="11786235" cy="878840"/>
          </a:xfrm>
          <a:prstGeom prst="rect">
            <a:avLst/>
          </a:prstGeom>
          <a:noFill/>
        </p:spPr>
        <p:txBody>
          <a:bodyPr wrap="square" lIns="48757" tIns="24378" rIns="48757" bIns="24378">
            <a:spAutoFit/>
          </a:bodyPr>
          <a:lstStyle/>
          <a:p>
            <a:pPr algn="l"/>
            <a:r>
              <a:rPr lang="zh-CN" altLang="en-US"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基于B/S架构的在线数独对战平台</a:t>
            </a:r>
            <a:endParaRPr lang="zh-CN" altLang="en-US"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endParaRPr>
          </a:p>
        </p:txBody>
      </p:sp>
      <p:sp>
        <p:nvSpPr>
          <p:cNvPr id="37" name="矩形 36"/>
          <p:cNvSpPr/>
          <p:nvPr/>
        </p:nvSpPr>
        <p:spPr>
          <a:xfrm>
            <a:off x="332740" y="4116070"/>
            <a:ext cx="8685530" cy="478790"/>
          </a:xfrm>
          <a:prstGeom prst="rect">
            <a:avLst/>
          </a:prstGeom>
        </p:spPr>
        <p:txBody>
          <a:bodyPr wrap="square" lIns="48757" tIns="24378" rIns="48757" bIns="24378">
            <a:spAutoFit/>
          </a:bodyPr>
          <a:lstStyle/>
          <a:p>
            <a:r>
              <a:rPr lang="en-US" altLang="zh-CN"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t>
            </a:r>
            <a:r>
              <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可行性分析初步</a:t>
            </a:r>
            <a:r>
              <a:rPr lang="en-US" altLang="zh-CN"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&amp;&amp;</a:t>
            </a:r>
            <a:r>
              <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项目开发计划初步</a:t>
            </a:r>
            <a:endPar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8" name="矩形 37"/>
          <p:cNvSpPr/>
          <p:nvPr/>
        </p:nvSpPr>
        <p:spPr>
          <a:xfrm>
            <a:off x="332496" y="4768626"/>
            <a:ext cx="4212016" cy="266065"/>
          </a:xfrm>
          <a:prstGeom prst="rect">
            <a:avLst/>
          </a:prstGeom>
        </p:spPr>
        <p:txBody>
          <a:bodyPr wrap="square" lIns="48757" tIns="24378" rIns="48757" bIns="24378">
            <a:spAutoFit/>
          </a:bodyPr>
          <a:lstStyle/>
          <a:p>
            <a:r>
              <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汇报人：刘羽佳</a:t>
            </a:r>
            <a:endPar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9" name="TextBox 10"/>
          <p:cNvSpPr txBox="1"/>
          <p:nvPr/>
        </p:nvSpPr>
        <p:spPr>
          <a:xfrm>
            <a:off x="332496" y="2277215"/>
            <a:ext cx="3157220" cy="725170"/>
          </a:xfrm>
          <a:prstGeom prst="rect">
            <a:avLst/>
          </a:prstGeom>
          <a:noFill/>
        </p:spPr>
        <p:txBody>
          <a:bodyPr wrap="none" lIns="48757" tIns="24378" rIns="48757" bIns="24378">
            <a:spAutoFit/>
          </a:bodyPr>
          <a:lstStyle/>
          <a:p>
            <a:r>
              <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SE2020-G02</a:t>
            </a:r>
            <a:endPar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1000">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14:bounceEnd="21000">
                                          <p:cBhvr additive="base">
                                            <p:cTn id="7" dur="500" fill="hold"/>
                                            <p:tgtEl>
                                              <p:spTgt spid="35"/>
                                            </p:tgtEl>
                                            <p:attrNameLst>
                                              <p:attrName>ppt_x</p:attrName>
                                            </p:attrNameLst>
                                          </p:cBhvr>
                                          <p:tavLst>
                                            <p:tav tm="0">
                                              <p:val>
                                                <p:strVal val="1+#ppt_w/2"/>
                                              </p:val>
                                            </p:tav>
                                            <p:tav tm="100000">
                                              <p:val>
                                                <p:strVal val="#ppt_x"/>
                                              </p:val>
                                            </p:tav>
                                          </p:tavLst>
                                        </p:anim>
                                        <p:anim calcmode="lin" valueType="num" p14:bounceEnd="21000">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0000">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1000">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14:bounceEnd="21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1000">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20000">
                                      <p:stCondLst>
                                        <p:cond delay="0"/>
                                      </p:stCondLst>
                                      <p:iterate type="lt">
                                        <p:tmPct val="10000"/>
                                      </p:iterate>
                                      <p:childTnLst>
                                        <p:set>
                                          <p:cBhvr>
                                            <p:cTn id="18" dur="1" fill="hold">
                                              <p:stCondLst>
                                                <p:cond delay="0"/>
                                              </p:stCondLst>
                                            </p:cTn>
                                            <p:tgtEl>
                                              <p:spTgt spid="38"/>
                                            </p:tgtEl>
                                            <p:attrNameLst>
                                              <p:attrName>style.visibility</p:attrName>
                                            </p:attrNameLst>
                                          </p:cBhvr>
                                          <p:to>
                                            <p:strVal val="visible"/>
                                          </p:to>
                                        </p:set>
                                        <p:anim calcmode="lin" valueType="num" p14:bounceEnd="20000">
                                          <p:cBhvr additive="base">
                                            <p:cTn id="19"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iterate type="lt">
                                        <p:tmPct val="10000"/>
                                      </p:iterate>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千图PPT彼岸天：ID 8661124椭圆 1"/>
          <p:cNvSpPr/>
          <p:nvPr>
            <p:custDataLst>
              <p:tags r:id="rId1"/>
            </p:custDataLst>
          </p:nvPr>
        </p:nvSpPr>
        <p:spPr>
          <a:xfrm>
            <a:off x="4533634" y="2064600"/>
            <a:ext cx="3123810" cy="3091344"/>
          </a:xfrm>
          <a:prstGeom prst="ellipse">
            <a:avLst/>
          </a:prstGeom>
          <a:blipFill dpi="0" rotWithShape="1">
            <a:blip r:embed="rId2"/>
            <a:srcRect/>
            <a:stretch>
              <a:fillRect l="-24221" r="-2422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44" name="组合 43"/>
          <p:cNvGrpSpPr/>
          <p:nvPr/>
        </p:nvGrpSpPr>
        <p:grpSpPr>
          <a:xfrm>
            <a:off x="979805" y="2326005"/>
            <a:ext cx="3100070" cy="2512695"/>
            <a:chOff x="1190" y="3610"/>
            <a:chExt cx="4882" cy="3957"/>
          </a:xfrm>
        </p:grpSpPr>
        <p:sp>
          <p:nvSpPr>
            <p:cNvPr id="7" name="千图PPT彼岸天：ID 8661124Freeform: Shape 6"/>
            <p:cNvSpPr/>
            <p:nvPr>
              <p:custDataLst>
                <p:tags r:id="rId3"/>
              </p:custDataLst>
            </p:nvPr>
          </p:nvSpPr>
          <p:spPr bwMode="auto">
            <a:xfrm rot="16200000">
              <a:off x="4758" y="5293"/>
              <a:ext cx="1286" cy="622"/>
            </a:xfrm>
            <a:prstGeom prst="mathMinus">
              <a:avLst/>
            </a:prstGeom>
            <a:solidFill>
              <a:schemeClr val="accent1">
                <a:lumMod val="60000"/>
                <a:lumOff val="40000"/>
              </a:schemeClr>
            </a:solidFill>
            <a:ln>
              <a:noFill/>
            </a:ln>
          </p:spPr>
          <p:txBody>
            <a:bodyPr anchor="ctr"/>
            <a:lstStyle/>
            <a:p>
              <a:pPr algn="ctr"/>
            </a:p>
          </p:txBody>
        </p:sp>
        <p:grpSp>
          <p:nvGrpSpPr>
            <p:cNvPr id="3" name="组合 2"/>
            <p:cNvGrpSpPr/>
            <p:nvPr/>
          </p:nvGrpSpPr>
          <p:grpSpPr>
            <a:xfrm>
              <a:off x="4752" y="6247"/>
              <a:ext cx="1318" cy="1320"/>
              <a:chOff x="5347" y="6247"/>
              <a:chExt cx="1318" cy="1320"/>
            </a:xfrm>
          </p:grpSpPr>
          <p:sp>
            <p:nvSpPr>
              <p:cNvPr id="11" name="千图PPT彼岸天：ID 8661124Freeform: Shape 60"/>
              <p:cNvSpPr/>
              <p:nvPr>
                <p:custDataLst>
                  <p:tags r:id="rId4"/>
                </p:custDataLst>
              </p:nvPr>
            </p:nvSpPr>
            <p:spPr bwMode="auto">
              <a:xfrm>
                <a:off x="5347" y="6247"/>
                <a:ext cx="1318" cy="1321"/>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2" name="千图PPT彼岸天：ID 8661124Freeform: Shape 61"/>
              <p:cNvSpPr/>
              <p:nvPr>
                <p:custDataLst>
                  <p:tags r:id="rId5"/>
                </p:custDataLst>
              </p:nvPr>
            </p:nvSpPr>
            <p:spPr bwMode="auto">
              <a:xfrm>
                <a:off x="5771" y="6668"/>
                <a:ext cx="451" cy="45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1">
                  <a:lumMod val="60000"/>
                  <a:lumOff val="40000"/>
                </a:schemeClr>
              </a:solidFill>
              <a:ln>
                <a:noFill/>
              </a:ln>
              <a:effectLst/>
            </p:spPr>
            <p:txBody>
              <a:bodyPr anchor="ctr"/>
              <a:lstStyle/>
              <a:p>
                <a:pPr algn="ctr"/>
              </a:p>
            </p:txBody>
          </p:sp>
        </p:grpSp>
        <p:grpSp>
          <p:nvGrpSpPr>
            <p:cNvPr id="2" name="组合 1"/>
            <p:cNvGrpSpPr/>
            <p:nvPr/>
          </p:nvGrpSpPr>
          <p:grpSpPr>
            <a:xfrm>
              <a:off x="4754" y="3610"/>
              <a:ext cx="1318" cy="1318"/>
              <a:chOff x="6389" y="3760"/>
              <a:chExt cx="1318" cy="1318"/>
            </a:xfrm>
          </p:grpSpPr>
          <p:sp>
            <p:nvSpPr>
              <p:cNvPr id="13" name="千图PPT彼岸天：ID 8661124Freeform: Shape 63"/>
              <p:cNvSpPr/>
              <p:nvPr>
                <p:custDataLst>
                  <p:tags r:id="rId6"/>
                </p:custDataLst>
              </p:nvPr>
            </p:nvSpPr>
            <p:spPr bwMode="auto">
              <a:xfrm>
                <a:off x="6389" y="3760"/>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4" name="千图PPT彼岸天：ID 8661124Freeform: Shape 64"/>
              <p:cNvSpPr/>
              <p:nvPr>
                <p:custDataLst>
                  <p:tags r:id="rId7"/>
                </p:custDataLst>
              </p:nvPr>
            </p:nvSpPr>
            <p:spPr bwMode="auto">
              <a:xfrm>
                <a:off x="6811" y="4186"/>
                <a:ext cx="468" cy="4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1">
                  <a:lumMod val="60000"/>
                  <a:lumOff val="40000"/>
                </a:schemeClr>
              </a:solidFill>
              <a:ln>
                <a:noFill/>
              </a:ln>
              <a:effectLst/>
            </p:spPr>
            <p:txBody>
              <a:bodyPr anchor="ctr"/>
              <a:lstStyle/>
              <a:p>
                <a:pPr algn="ctr"/>
              </a:p>
            </p:txBody>
          </p:sp>
        </p:grpSp>
        <p:grpSp>
          <p:nvGrpSpPr>
            <p:cNvPr id="37" name="组合 36"/>
            <p:cNvGrpSpPr/>
            <p:nvPr/>
          </p:nvGrpSpPr>
          <p:grpSpPr>
            <a:xfrm>
              <a:off x="1325" y="3857"/>
              <a:ext cx="3072" cy="1345"/>
              <a:chOff x="1110" y="3856"/>
              <a:chExt cx="3972" cy="1345"/>
            </a:xfrm>
          </p:grpSpPr>
          <p:sp>
            <p:nvSpPr>
              <p:cNvPr id="24" name="千图PPT彼岸天：ID 8661124文本框 73"/>
              <p:cNvSpPr txBox="1"/>
              <p:nvPr>
                <p:custDataLst>
                  <p:tags r:id="rId8"/>
                </p:custDataLst>
              </p:nvPr>
            </p:nvSpPr>
            <p:spPr>
              <a:xfrm flipH="1">
                <a:off x="2852" y="3856"/>
                <a:ext cx="2230" cy="533"/>
              </a:xfrm>
              <a:prstGeom prst="rect">
                <a:avLst/>
              </a:prstGeom>
              <a:noFill/>
            </p:spPr>
            <p:txBody>
              <a:bodyPr wrap="none">
                <a:noAutofit/>
              </a:bodyPr>
              <a:lstStyle/>
              <a:p>
                <a:pPr marR="0" lvl="0" indent="0" algn="r"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sym typeface="+mn-ea"/>
                  </a:rPr>
                  <a:t>前端</a:t>
                </a:r>
                <a:endParaRPr lang="zh-CN" altLang="en-US" b="1" dirty="0">
                  <a:latin typeface="方正黑体简体" panose="02010601030101010101" pitchFamily="2" charset="-122"/>
                  <a:ea typeface="方正黑体简体" panose="02010601030101010101" pitchFamily="2" charset="-122"/>
                </a:endParaRPr>
              </a:p>
            </p:txBody>
          </p:sp>
          <p:sp>
            <p:nvSpPr>
              <p:cNvPr id="25" name="千图PPT彼岸天：ID 8661124文本框 74"/>
              <p:cNvSpPr txBox="1"/>
              <p:nvPr>
                <p:custDataLst>
                  <p:tags r:id="rId9"/>
                </p:custDataLst>
              </p:nvPr>
            </p:nvSpPr>
            <p:spPr>
              <a:xfrm flipH="1">
                <a:off x="1110" y="4389"/>
                <a:ext cx="3971" cy="813"/>
              </a:xfrm>
              <a:prstGeom prst="rect">
                <a:avLst/>
              </a:prstGeom>
              <a:noFill/>
            </p:spPr>
            <p:txBody>
              <a:bodyPr wrap="square">
                <a:noAutofit/>
              </a:bodyPr>
              <a:lstStyle/>
              <a:p>
                <a:pPr lvl="0" algn="r">
                  <a:lnSpc>
                    <a:spcPct val="120000"/>
                  </a:lnSpc>
                  <a:defRPr/>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题目练习模块</a:t>
                </a:r>
                <a:endParaRPr lang="zh-CN" altLang="en-US" sz="1400" dirty="0"/>
              </a:p>
            </p:txBody>
          </p:sp>
        </p:grpSp>
        <p:grpSp>
          <p:nvGrpSpPr>
            <p:cNvPr id="38" name="组合 37"/>
            <p:cNvGrpSpPr/>
            <p:nvPr/>
          </p:nvGrpSpPr>
          <p:grpSpPr>
            <a:xfrm>
              <a:off x="1190" y="6121"/>
              <a:ext cx="3207" cy="1345"/>
              <a:chOff x="1110" y="6120"/>
              <a:chExt cx="3972" cy="1345"/>
            </a:xfrm>
          </p:grpSpPr>
          <p:sp>
            <p:nvSpPr>
              <p:cNvPr id="26" name="千图PPT彼岸天：ID 8661124文本框 76"/>
              <p:cNvSpPr txBox="1"/>
              <p:nvPr>
                <p:custDataLst>
                  <p:tags r:id="rId10"/>
                </p:custDataLst>
              </p:nvPr>
            </p:nvSpPr>
            <p:spPr>
              <a:xfrm flipH="1">
                <a:off x="2852" y="6120"/>
                <a:ext cx="2230" cy="533"/>
              </a:xfrm>
              <a:prstGeom prst="rect">
                <a:avLst/>
              </a:prstGeom>
              <a:noFill/>
            </p:spPr>
            <p:txBody>
              <a:bodyPr wrap="none">
                <a:noAutofit/>
              </a:bodyPr>
              <a:lstStyle/>
              <a:p>
                <a:pPr algn="r">
                  <a:lnSpc>
                    <a:spcPct val="120000"/>
                  </a:lnSpc>
                </a:pPr>
                <a:r>
                  <a:rPr lang="zh-CN" altLang="en-US" b="1" dirty="0">
                    <a:latin typeface="方正黑体简体" panose="02010601030101010101" pitchFamily="2" charset="-122"/>
                    <a:ea typeface="方正黑体简体" panose="02010601030101010101" pitchFamily="2" charset="-122"/>
                    <a:sym typeface="+mn-ea"/>
                  </a:rPr>
                  <a:t>前端</a:t>
                </a:r>
                <a:endParaRPr lang="zh-CN" altLang="en-US" b="1" dirty="0">
                  <a:latin typeface="方正黑体简体" panose="02010601030101010101" pitchFamily="2" charset="-122"/>
                  <a:ea typeface="方正黑体简体" panose="02010601030101010101" pitchFamily="2" charset="-122"/>
                </a:endParaRPr>
              </a:p>
            </p:txBody>
          </p:sp>
          <p:sp>
            <p:nvSpPr>
              <p:cNvPr id="27" name="千图PPT彼岸天：ID 8661124文本框 77"/>
              <p:cNvSpPr txBox="1"/>
              <p:nvPr>
                <p:custDataLst>
                  <p:tags r:id="rId11"/>
                </p:custDataLst>
              </p:nvPr>
            </p:nvSpPr>
            <p:spPr>
              <a:xfrm flipH="1">
                <a:off x="1110" y="6653"/>
                <a:ext cx="3971" cy="81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玩家分享解法（博客）</a:t>
                </a:r>
                <a:endParaRPr lang="zh-CN" altLang="en-US" sz="1400" dirty="0"/>
              </a:p>
            </p:txBody>
          </p:sp>
        </p:grpSp>
      </p:grpSp>
      <p:sp>
        <p:nvSpPr>
          <p:cNvPr id="29" name="文本框 28"/>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技术可行性重点及分类</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45" name="组合 44"/>
          <p:cNvGrpSpPr/>
          <p:nvPr/>
        </p:nvGrpSpPr>
        <p:grpSpPr>
          <a:xfrm>
            <a:off x="8112125" y="1473200"/>
            <a:ext cx="3216910" cy="4521835"/>
            <a:chOff x="12693" y="2264"/>
            <a:chExt cx="5066" cy="7121"/>
          </a:xfrm>
        </p:grpSpPr>
        <p:grpSp>
          <p:nvGrpSpPr>
            <p:cNvPr id="30" name="组合 29"/>
            <p:cNvGrpSpPr/>
            <p:nvPr/>
          </p:nvGrpSpPr>
          <p:grpSpPr>
            <a:xfrm>
              <a:off x="12740" y="4970"/>
              <a:ext cx="1318" cy="1318"/>
              <a:chOff x="8864" y="2756"/>
              <a:chExt cx="1318" cy="1318"/>
            </a:xfrm>
          </p:grpSpPr>
          <p:grpSp>
            <p:nvGrpSpPr>
              <p:cNvPr id="28" name="组合 27"/>
              <p:cNvGrpSpPr/>
              <p:nvPr/>
            </p:nvGrpSpPr>
            <p:grpSpPr>
              <a:xfrm>
                <a:off x="8864" y="2756"/>
                <a:ext cx="1318" cy="1318"/>
                <a:chOff x="8864" y="2756"/>
                <a:chExt cx="1318" cy="1318"/>
              </a:xfrm>
            </p:grpSpPr>
            <p:sp>
              <p:nvSpPr>
                <p:cNvPr id="8" name="千图PPT彼岸天：ID 8661124Freeform: Shape 8"/>
                <p:cNvSpPr/>
                <p:nvPr>
                  <p:custDataLst>
                    <p:tags r:id="rId12"/>
                  </p:custDataLst>
                </p:nvPr>
              </p:nvSpPr>
              <p:spPr bwMode="auto">
                <a:xfrm>
                  <a:off x="8864" y="2756"/>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9" name="千图PPT彼岸天：ID 8661124Freeform: Shape 10"/>
                <p:cNvSpPr/>
                <p:nvPr>
                  <p:custDataLst>
                    <p:tags r:id="rId13"/>
                  </p:custDataLst>
                </p:nvPr>
              </p:nvSpPr>
              <p:spPr bwMode="auto">
                <a:xfrm>
                  <a:off x="9330" y="3131"/>
                  <a:ext cx="396" cy="56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accent1">
                    <a:lumMod val="60000"/>
                    <a:lumOff val="40000"/>
                  </a:schemeClr>
                </a:solidFill>
                <a:ln>
                  <a:noFill/>
                </a:ln>
              </p:spPr>
              <p:txBody>
                <a:bodyPr anchor="ctr"/>
                <a:lstStyle/>
                <a:p>
                  <a:pPr algn="ctr"/>
                </a:p>
              </p:txBody>
            </p:sp>
          </p:grpSp>
          <p:sp>
            <p:nvSpPr>
              <p:cNvPr id="10" name="千图PPT彼岸天：ID 8661124Freeform: Shape 11"/>
              <p:cNvSpPr/>
              <p:nvPr>
                <p:custDataLst>
                  <p:tags r:id="rId14"/>
                </p:custDataLst>
              </p:nvPr>
            </p:nvSpPr>
            <p:spPr bwMode="auto">
              <a:xfrm>
                <a:off x="9420" y="3220"/>
                <a:ext cx="118" cy="116"/>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3"/>
              </a:solidFill>
              <a:ln>
                <a:noFill/>
              </a:ln>
            </p:spPr>
            <p:txBody>
              <a:bodyPr anchor="ctr"/>
              <a:lstStyle/>
              <a:p>
                <a:pPr algn="ctr"/>
              </a:p>
            </p:txBody>
          </p:sp>
        </p:grpSp>
        <p:grpSp>
          <p:nvGrpSpPr>
            <p:cNvPr id="33" name="组合 32"/>
            <p:cNvGrpSpPr/>
            <p:nvPr/>
          </p:nvGrpSpPr>
          <p:grpSpPr>
            <a:xfrm>
              <a:off x="12693" y="2291"/>
              <a:ext cx="1318" cy="1318"/>
              <a:chOff x="11337" y="3760"/>
              <a:chExt cx="1318" cy="1318"/>
            </a:xfrm>
          </p:grpSpPr>
          <p:sp>
            <p:nvSpPr>
              <p:cNvPr id="15" name="千图PPT彼岸天：ID 8661124Freeform: Shape 66"/>
              <p:cNvSpPr/>
              <p:nvPr>
                <p:custDataLst>
                  <p:tags r:id="rId15"/>
                </p:custDataLst>
              </p:nvPr>
            </p:nvSpPr>
            <p:spPr bwMode="auto">
              <a:xfrm>
                <a:off x="11337" y="3760"/>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6" name="千图PPT彼岸天：ID 8661124Freeform: Shape 67"/>
              <p:cNvSpPr/>
              <p:nvPr>
                <p:custDataLst>
                  <p:tags r:id="rId16"/>
                </p:custDataLst>
              </p:nvPr>
            </p:nvSpPr>
            <p:spPr bwMode="auto">
              <a:xfrm>
                <a:off x="11764" y="4203"/>
                <a:ext cx="469" cy="4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1">
                  <a:lumMod val="60000"/>
                  <a:lumOff val="40000"/>
                </a:schemeClr>
              </a:solidFill>
              <a:ln>
                <a:noFill/>
              </a:ln>
              <a:effectLst/>
            </p:spPr>
            <p:txBody>
              <a:bodyPr anchor="ctr"/>
              <a:lstStyle/>
              <a:p>
                <a:pPr algn="ctr"/>
              </a:p>
            </p:txBody>
          </p:sp>
        </p:grpSp>
        <p:grpSp>
          <p:nvGrpSpPr>
            <p:cNvPr id="34" name="组合 33"/>
            <p:cNvGrpSpPr/>
            <p:nvPr/>
          </p:nvGrpSpPr>
          <p:grpSpPr>
            <a:xfrm>
              <a:off x="12735" y="7603"/>
              <a:ext cx="1318" cy="1320"/>
              <a:chOff x="12382" y="6247"/>
              <a:chExt cx="1318" cy="1320"/>
            </a:xfrm>
          </p:grpSpPr>
          <p:sp>
            <p:nvSpPr>
              <p:cNvPr id="17" name="千图PPT彼岸天：ID 8661124Freeform: Shape 69"/>
              <p:cNvSpPr/>
              <p:nvPr>
                <p:custDataLst>
                  <p:tags r:id="rId17"/>
                </p:custDataLst>
              </p:nvPr>
            </p:nvSpPr>
            <p:spPr bwMode="auto">
              <a:xfrm>
                <a:off x="12382" y="6247"/>
                <a:ext cx="1318" cy="1321"/>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8" name="千图PPT彼岸天：ID 8661124Freeform: Shape 70"/>
              <p:cNvSpPr/>
              <p:nvPr>
                <p:custDataLst>
                  <p:tags r:id="rId18"/>
                </p:custDataLst>
              </p:nvPr>
            </p:nvSpPr>
            <p:spPr bwMode="auto">
              <a:xfrm>
                <a:off x="12821" y="6672"/>
                <a:ext cx="449" cy="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1">
                  <a:lumMod val="60000"/>
                  <a:lumOff val="40000"/>
                </a:schemeClr>
              </a:solidFill>
              <a:ln>
                <a:noFill/>
              </a:ln>
              <a:effectLst/>
            </p:spPr>
            <p:txBody>
              <a:bodyPr anchor="ctr"/>
              <a:lstStyle/>
              <a:p>
                <a:pPr algn="ctr"/>
              </a:p>
            </p:txBody>
          </p:sp>
        </p:grpSp>
        <p:grpSp>
          <p:nvGrpSpPr>
            <p:cNvPr id="39" name="组合 38"/>
            <p:cNvGrpSpPr/>
            <p:nvPr/>
          </p:nvGrpSpPr>
          <p:grpSpPr>
            <a:xfrm>
              <a:off x="14233" y="2264"/>
              <a:ext cx="3526" cy="1345"/>
              <a:chOff x="13774" y="3856"/>
              <a:chExt cx="3526" cy="1345"/>
            </a:xfrm>
          </p:grpSpPr>
          <p:sp>
            <p:nvSpPr>
              <p:cNvPr id="20" name="千图PPT彼岸天：ID 8661124文本框 54"/>
              <p:cNvSpPr txBox="1"/>
              <p:nvPr>
                <p:custDataLst>
                  <p:tags r:id="rId19"/>
                </p:custDataLst>
              </p:nvPr>
            </p:nvSpPr>
            <p:spPr>
              <a:xfrm>
                <a:off x="13774" y="3856"/>
                <a:ext cx="2230" cy="533"/>
              </a:xfrm>
              <a:prstGeom prst="rect">
                <a:avLst/>
              </a:prstGeom>
              <a:noFill/>
            </p:spPr>
            <p:txBody>
              <a:bodyPr wrap="none">
                <a:no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21" name="千图PPT彼岸天：ID 8661124文本框 55"/>
              <p:cNvSpPr txBox="1"/>
              <p:nvPr>
                <p:custDataLst>
                  <p:tags r:id="rId20"/>
                </p:custDataLst>
              </p:nvPr>
            </p:nvSpPr>
            <p:spPr>
              <a:xfrm>
                <a:off x="13774" y="4389"/>
                <a:ext cx="3527" cy="81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天梯排位规则</a:t>
                </a:r>
                <a:endParaRPr lang="zh-CN" altLang="en-US" sz="1400" dirty="0"/>
              </a:p>
            </p:txBody>
          </p:sp>
        </p:grpSp>
        <p:grpSp>
          <p:nvGrpSpPr>
            <p:cNvPr id="40" name="组合 39"/>
            <p:cNvGrpSpPr/>
            <p:nvPr/>
          </p:nvGrpSpPr>
          <p:grpSpPr>
            <a:xfrm>
              <a:off x="14233" y="5017"/>
              <a:ext cx="3526" cy="1891"/>
              <a:chOff x="13774" y="6120"/>
              <a:chExt cx="3526" cy="1891"/>
            </a:xfrm>
          </p:grpSpPr>
          <p:sp>
            <p:nvSpPr>
              <p:cNvPr id="22" name="千图PPT彼岸天：ID 8661124文本框 57"/>
              <p:cNvSpPr txBox="1"/>
              <p:nvPr>
                <p:custDataLst>
                  <p:tags r:id="rId21"/>
                </p:custDataLst>
              </p:nvPr>
            </p:nvSpPr>
            <p:spPr>
              <a:xfrm>
                <a:off x="13774" y="6120"/>
                <a:ext cx="2230" cy="533"/>
              </a:xfrm>
              <a:prstGeom prst="rect">
                <a:avLst/>
              </a:prstGeom>
              <a:noFill/>
            </p:spPr>
            <p:txBody>
              <a:bodyPr wrap="none">
                <a:no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23" name="千图PPT彼岸天：ID 8661124文本框 58"/>
              <p:cNvSpPr txBox="1"/>
              <p:nvPr>
                <p:custDataLst>
                  <p:tags r:id="rId22"/>
                </p:custDataLst>
              </p:nvPr>
            </p:nvSpPr>
            <p:spPr>
              <a:xfrm>
                <a:off x="13774" y="6653"/>
                <a:ext cx="3527" cy="1358"/>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在线对战</a:t>
                </a:r>
                <a:endParaRPr lang="zh-CN" altLang="en-US" sz="1400" dirty="0"/>
              </a:p>
            </p:txBody>
          </p:sp>
        </p:grpSp>
        <p:sp>
          <p:nvSpPr>
            <p:cNvPr id="35" name="千图PPT彼岸天：ID 8661124Freeform: Shape 6"/>
            <p:cNvSpPr/>
            <p:nvPr>
              <p:custDataLst>
                <p:tags r:id="rId23"/>
              </p:custDataLst>
            </p:nvPr>
          </p:nvSpPr>
          <p:spPr bwMode="auto">
            <a:xfrm rot="16200000">
              <a:off x="12761" y="6655"/>
              <a:ext cx="1286" cy="622"/>
            </a:xfrm>
            <a:prstGeom prst="mathMinus">
              <a:avLst/>
            </a:prstGeom>
            <a:solidFill>
              <a:schemeClr val="accent1">
                <a:lumMod val="60000"/>
                <a:lumOff val="40000"/>
              </a:schemeClr>
            </a:solidFill>
            <a:ln>
              <a:noFill/>
            </a:ln>
          </p:spPr>
          <p:txBody>
            <a:bodyPr anchor="ctr"/>
            <a:p>
              <a:pPr algn="ctr"/>
            </a:p>
          </p:txBody>
        </p:sp>
        <p:sp>
          <p:nvSpPr>
            <p:cNvPr id="36" name="千图PPT彼岸天：ID 8661124Freeform: Shape 6"/>
            <p:cNvSpPr/>
            <p:nvPr>
              <p:custDataLst>
                <p:tags r:id="rId24"/>
              </p:custDataLst>
            </p:nvPr>
          </p:nvSpPr>
          <p:spPr bwMode="auto">
            <a:xfrm rot="16200000">
              <a:off x="12721" y="3955"/>
              <a:ext cx="1286" cy="622"/>
            </a:xfrm>
            <a:prstGeom prst="mathMinus">
              <a:avLst/>
            </a:prstGeom>
            <a:solidFill>
              <a:schemeClr val="accent1">
                <a:lumMod val="60000"/>
                <a:lumOff val="40000"/>
              </a:schemeClr>
            </a:solidFill>
            <a:ln>
              <a:noFill/>
            </a:ln>
          </p:spPr>
          <p:txBody>
            <a:bodyPr anchor="ctr"/>
            <a:lstStyle/>
            <a:p>
              <a:pPr algn="ctr"/>
            </a:p>
          </p:txBody>
        </p:sp>
        <p:grpSp>
          <p:nvGrpSpPr>
            <p:cNvPr id="41" name="组合 40"/>
            <p:cNvGrpSpPr/>
            <p:nvPr/>
          </p:nvGrpSpPr>
          <p:grpSpPr>
            <a:xfrm>
              <a:off x="14233" y="7495"/>
              <a:ext cx="3526" cy="1891"/>
              <a:chOff x="13774" y="6120"/>
              <a:chExt cx="3526" cy="1891"/>
            </a:xfrm>
          </p:grpSpPr>
          <p:sp>
            <p:nvSpPr>
              <p:cNvPr id="42" name="千图PPT彼岸天：ID 8661124文本框 57"/>
              <p:cNvSpPr txBox="1"/>
              <p:nvPr>
                <p:custDataLst>
                  <p:tags r:id="rId25"/>
                </p:custDataLst>
              </p:nvPr>
            </p:nvSpPr>
            <p:spPr>
              <a:xfrm>
                <a:off x="13774" y="6120"/>
                <a:ext cx="2230" cy="533"/>
              </a:xfrm>
              <a:prstGeom prst="rect">
                <a:avLst/>
              </a:prstGeom>
              <a:noFill/>
            </p:spPr>
            <p:txBody>
              <a:bodyPr wrap="none">
                <a:no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43" name="千图PPT彼岸天：ID 8661124文本框 58"/>
              <p:cNvSpPr txBox="1"/>
              <p:nvPr>
                <p:custDataLst>
                  <p:tags r:id="rId26"/>
                </p:custDataLst>
              </p:nvPr>
            </p:nvSpPr>
            <p:spPr>
              <a:xfrm>
                <a:off x="13774" y="6653"/>
                <a:ext cx="3527" cy="1358"/>
              </a:xfrm>
              <a:prstGeom prst="rect">
                <a:avLst/>
              </a:prstGeom>
              <a:noFill/>
            </p:spPr>
            <p:txBody>
              <a:bodyPr wrap="square">
                <a:noAutofit/>
              </a:bodyPr>
              <a:p>
                <a:pPr lvl="0" algn="l">
                  <a:lnSpc>
                    <a:spcPct val="120000"/>
                  </a:lnSpc>
                  <a:defRPr/>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题目是否唯一解</a:t>
                </a:r>
                <a:endParaRPr lang="zh-CN" altLang="en-US" sz="1400" dirty="0"/>
              </a:p>
            </p:txBody>
          </p:sp>
        </p:grpSp>
      </p:gr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1"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22" presetClass="entr" presetSubtype="1"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前端技术可行性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5" name="Content Placeholder 2"/>
          <p:cNvSpPr txBox="1">
            <a:spLocks noChangeArrowheads="1"/>
          </p:cNvSpPr>
          <p:nvPr/>
        </p:nvSpPr>
        <p:spPr bwMode="auto">
          <a:xfrm>
            <a:off x="810260" y="1226185"/>
            <a:ext cx="10571480" cy="5137150"/>
          </a:xfrm>
          <a:prstGeom prst="rect">
            <a:avLst/>
          </a:prstGeom>
          <a:noFill/>
          <a:ln w="9525">
            <a:noFill/>
            <a:miter lim="800000"/>
          </a:ln>
        </p:spPr>
        <p:txBody>
          <a:bodyPr lIns="121899" tIns="60949" rIns="121899" bIns="60949"/>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题目练习模块（候选数模式）</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+ 9x9的基础题目框架下实现3x3候选数以及确认数的可视部分</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通过编写两个</a:t>
            </a:r>
            <a:r>
              <a:rPr lang="zh-CN" altLang="en-US" b="1" dirty="0">
                <a:solidFill>
                  <a:srgbClr val="FF0000"/>
                </a:solidFill>
                <a:latin typeface="方正黑体简体" panose="02010601030101010101" pitchFamily="2" charset="-122"/>
                <a:ea typeface="方正黑体简体" panose="02010601030101010101" pitchFamily="2" charset="-122"/>
                <a:sym typeface="+mn-lt"/>
              </a:rPr>
              <a:t>对象</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b="1" dirty="0">
                <a:solidFill>
                  <a:srgbClr val="FF0000"/>
                </a:solidFill>
                <a:latin typeface="方正黑体简体" panose="02010601030101010101" pitchFamily="2" charset="-122"/>
                <a:ea typeface="方正黑体简体" panose="02010601030101010101" pitchFamily="2" charset="-122"/>
                <a:sym typeface="+mn-lt"/>
              </a:rPr>
              <a:t>监听</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鼠标的</a:t>
            </a:r>
            <a:r>
              <a:rPr lang="zh-CN" altLang="en-US" b="1" dirty="0">
                <a:solidFill>
                  <a:srgbClr val="FF0000"/>
                </a:solidFill>
                <a:latin typeface="方正黑体简体" panose="02010601030101010101" pitchFamily="2" charset="-122"/>
                <a:ea typeface="方正黑体简体" panose="02010601030101010101" pitchFamily="2" charset="-122"/>
                <a:sym typeface="+mn-lt"/>
              </a:rPr>
              <a:t>动作</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判断指定</a:t>
            </a:r>
            <a:r>
              <a:rPr lang="zh-CN" altLang="en-US" b="1" dirty="0">
                <a:solidFill>
                  <a:srgbClr val="FF0000"/>
                </a:solidFill>
                <a:latin typeface="方正黑体简体" panose="02010601030101010101" pitchFamily="2" charset="-122"/>
                <a:ea typeface="方正黑体简体" panose="02010601030101010101" pitchFamily="2" charset="-122"/>
                <a:sym typeface="+mn-lt"/>
              </a:rPr>
              <a:t>调用对象</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选中指定格的数字选择框部分</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3x3选择模式：需要从头写难度</a:t>
            </a:r>
            <a:r>
              <a:rPr lang="zh-CN" altLang="en-US" b="1" dirty="0">
                <a:solidFill>
                  <a:srgbClr val="FF0000"/>
                </a:solidFill>
                <a:latin typeface="方正黑体简体" panose="02010601030101010101" pitchFamily="2" charset="-122"/>
                <a:ea typeface="方正黑体简体" panose="02010601030101010101" pitchFamily="2" charset="-122"/>
                <a:sym typeface="+mn-lt"/>
              </a:rPr>
              <a:t>略大一丢丢</a:t>
            </a:r>
            <a:endParaRPr lang="zh-CN" altLang="en-US"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横条选择框：有</a:t>
            </a:r>
            <a:r>
              <a:rPr lang="zh-CN" altLang="en-US" dirty="0">
                <a:solidFill>
                  <a:srgbClr val="FF0000"/>
                </a:solidFill>
                <a:latin typeface="方正黑体简体" panose="02010601030101010101" pitchFamily="2" charset="-122"/>
                <a:ea typeface="方正黑体简体" panose="02010601030101010101" pitchFamily="2" charset="-122"/>
                <a:sym typeface="+mn-lt"/>
              </a:rPr>
              <a:t>模板</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可供直接进行学习</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单双击模式切换和左右键模式切换</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单双击：监听点击</a:t>
            </a:r>
            <a:r>
              <a:rPr lang="zh-CN" altLang="en-US" dirty="0">
                <a:solidFill>
                  <a:srgbClr val="FF0000"/>
                </a:solidFill>
                <a:latin typeface="方正黑体简体" panose="02010601030101010101" pitchFamily="2" charset="-122"/>
                <a:ea typeface="方正黑体简体" panose="02010601030101010101" pitchFamily="2" charset="-122"/>
                <a:sym typeface="+mn-lt"/>
              </a:rPr>
              <a:t>间隔长短</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判断 单击候选数</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双击确认数 模式</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左右键：监听</a:t>
            </a:r>
            <a:r>
              <a:rPr lang="zh-CN" altLang="en-US" dirty="0">
                <a:solidFill>
                  <a:srgbClr val="FF0000"/>
                </a:solidFill>
                <a:latin typeface="方正黑体简体" panose="02010601030101010101" pitchFamily="2" charset="-122"/>
                <a:ea typeface="方正黑体简体" panose="02010601030101010101" pitchFamily="2" charset="-122"/>
                <a:sym typeface="+mn-lt"/>
              </a:rPr>
              <a:t>左右键</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的点击判断 左击候选数</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右击确认数 模式</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玩家分享解法（类博客模式）</a:t>
            </a:r>
            <a:r>
              <a:rPr lang="en-US" altLang="zh-CN" sz="2400" b="1"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[3]</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数据全部由根组件</a:t>
            </a:r>
            <a:r>
              <a:rPr lang="zh-CN" altLang="en-US" dirty="0">
                <a:solidFill>
                  <a:srgbClr val="FF0000"/>
                </a:solidFill>
                <a:latin typeface="方正黑体简体" panose="02010601030101010101" pitchFamily="2" charset="-122"/>
                <a:ea typeface="方正黑体简体" panose="02010601030101010101" pitchFamily="2" charset="-122"/>
                <a:sym typeface="+mn-lt"/>
              </a:rPr>
              <a:t>绑定</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下去，监听事件；文章（解法）评论内容时间等详细信息直接</a:t>
            </a:r>
            <a:r>
              <a:rPr lang="zh-CN" altLang="en-US" dirty="0">
                <a:solidFill>
                  <a:srgbClr val="FF0000"/>
                </a:solidFill>
                <a:latin typeface="方正黑体简体" panose="02010601030101010101" pitchFamily="2" charset="-122"/>
                <a:ea typeface="方正黑体简体" panose="02010601030101010101" pitchFamily="2" charset="-122"/>
                <a:sym typeface="+mn-lt"/>
              </a:rPr>
              <a:t>绑定</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一个对象，子组件可以用</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的方式调用；兄弟组件之间的</a:t>
            </a:r>
            <a:r>
              <a:rPr lang="zh-CN" altLang="en-US" dirty="0">
                <a:solidFill>
                  <a:srgbClr val="FF0000"/>
                </a:solidFill>
                <a:latin typeface="方正黑体简体" panose="02010601030101010101" pitchFamily="2" charset="-122"/>
                <a:ea typeface="方正黑体简体" panose="02010601030101010101" pitchFamily="2" charset="-122"/>
                <a:sym typeface="+mn-lt"/>
              </a:rPr>
              <a:t>跨组件通讯</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通过绑在父组件的一个属性上实现</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6" name="组合 5"/>
          <p:cNvGrpSpPr/>
          <p:nvPr/>
        </p:nvGrpSpPr>
        <p:grpSpPr>
          <a:xfrm>
            <a:off x="7609840" y="878205"/>
            <a:ext cx="3964305" cy="3964305"/>
            <a:chOff x="11984" y="1383"/>
            <a:chExt cx="6243" cy="6243"/>
          </a:xfrm>
        </p:grpSpPr>
        <p:pic>
          <p:nvPicPr>
            <p:cNvPr id="2" name="图片 1"/>
            <p:cNvPicPr>
              <a:picLocks noChangeAspect="1"/>
            </p:cNvPicPr>
            <p:nvPr/>
          </p:nvPicPr>
          <p:blipFill>
            <a:blip r:embed="rId1"/>
            <a:stretch>
              <a:fillRect/>
            </a:stretch>
          </p:blipFill>
          <p:spPr>
            <a:xfrm>
              <a:off x="11984" y="1383"/>
              <a:ext cx="6243" cy="6243"/>
            </a:xfrm>
            <a:prstGeom prst="rect">
              <a:avLst/>
            </a:prstGeom>
          </p:spPr>
        </p:pic>
        <p:pic>
          <p:nvPicPr>
            <p:cNvPr id="5" name="图片 4"/>
            <p:cNvPicPr>
              <a:picLocks noChangeAspect="1"/>
            </p:cNvPicPr>
            <p:nvPr/>
          </p:nvPicPr>
          <p:blipFill>
            <a:blip r:embed="rId2"/>
            <a:stretch>
              <a:fillRect/>
            </a:stretch>
          </p:blipFill>
          <p:spPr>
            <a:xfrm>
              <a:off x="14803" y="4219"/>
              <a:ext cx="606" cy="571"/>
            </a:xfrm>
            <a:prstGeom prst="rect">
              <a:avLst/>
            </a:prstGeom>
          </p:spPr>
        </p:pic>
      </p:grpSp>
      <p:grpSp>
        <p:nvGrpSpPr>
          <p:cNvPr id="10" name="组合 9"/>
          <p:cNvGrpSpPr/>
          <p:nvPr/>
        </p:nvGrpSpPr>
        <p:grpSpPr>
          <a:xfrm>
            <a:off x="9283065" y="2545715"/>
            <a:ext cx="2624455" cy="2936875"/>
            <a:chOff x="14604" y="3904"/>
            <a:chExt cx="4133" cy="4625"/>
          </a:xfrm>
        </p:grpSpPr>
        <p:pic>
          <p:nvPicPr>
            <p:cNvPr id="7" name="图片 6"/>
            <p:cNvPicPr>
              <a:picLocks noChangeAspect="1"/>
            </p:cNvPicPr>
            <p:nvPr/>
          </p:nvPicPr>
          <p:blipFill>
            <a:blip r:embed="rId3"/>
            <a:srcRect l="18791" t="18102" r="18352" b="18764"/>
            <a:stretch>
              <a:fillRect/>
            </a:stretch>
          </p:blipFill>
          <p:spPr>
            <a:xfrm>
              <a:off x="14893" y="4685"/>
              <a:ext cx="3844" cy="3844"/>
            </a:xfrm>
            <a:prstGeom prst="ellipse">
              <a:avLst/>
            </a:prstGeom>
          </p:spPr>
        </p:pic>
        <p:sp>
          <p:nvSpPr>
            <p:cNvPr id="9" name="椭圆 8"/>
            <p:cNvSpPr/>
            <p:nvPr/>
          </p:nvSpPr>
          <p:spPr>
            <a:xfrm>
              <a:off x="14604" y="3904"/>
              <a:ext cx="1005" cy="990"/>
            </a:xfrm>
            <a:prstGeom prst="ellipse">
              <a:avLst/>
            </a:prstGeom>
            <a:solidFill>
              <a:schemeClr val="accent1">
                <a:lumMod val="40000"/>
                <a:lumOff val="60000"/>
                <a:alpha val="20000"/>
              </a:schemeClr>
            </a:solidFill>
            <a:ln w="15875"/>
            <a:effectLst>
              <a:outerShdw dist="50800" dir="5400000" sx="1000" sy="1000" algn="ctr" rotWithShape="0">
                <a:srgbClr val="00000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矩形 10"/>
          <p:cNvSpPr/>
          <p:nvPr/>
        </p:nvSpPr>
        <p:spPr>
          <a:xfrm>
            <a:off x="8510905" y="2229485"/>
            <a:ext cx="410210" cy="411480"/>
          </a:xfrm>
          <a:prstGeom prst="rect">
            <a:avLst/>
          </a:prstGeom>
          <a:solidFill>
            <a:schemeClr val="accent2">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2" name="组合 31"/>
          <p:cNvGrpSpPr/>
          <p:nvPr/>
        </p:nvGrpSpPr>
        <p:grpSpPr>
          <a:xfrm>
            <a:off x="8549005" y="2640965"/>
            <a:ext cx="1649730" cy="1694815"/>
            <a:chOff x="7572" y="3803"/>
            <a:chExt cx="3631" cy="3729"/>
          </a:xfrm>
        </p:grpSpPr>
        <p:grpSp>
          <p:nvGrpSpPr>
            <p:cNvPr id="15" name="组合 14"/>
            <p:cNvGrpSpPr/>
            <p:nvPr/>
          </p:nvGrpSpPr>
          <p:grpSpPr>
            <a:xfrm rot="0">
              <a:off x="7572" y="3803"/>
              <a:ext cx="3631" cy="3729"/>
              <a:chOff x="8366" y="4346"/>
              <a:chExt cx="3265" cy="3191"/>
            </a:xfrm>
          </p:grpSpPr>
          <p:sp>
            <p:nvSpPr>
              <p:cNvPr id="13" name="矩形 12"/>
              <p:cNvSpPr/>
              <p:nvPr/>
            </p:nvSpPr>
            <p:spPr>
              <a:xfrm>
                <a:off x="8366" y="4523"/>
                <a:ext cx="3265" cy="3014"/>
              </a:xfrm>
              <a:prstGeom prst="rect">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等腰三角形 13"/>
              <p:cNvSpPr/>
              <p:nvPr/>
            </p:nvSpPr>
            <p:spPr>
              <a:xfrm>
                <a:off x="8366" y="4346"/>
                <a:ext cx="357" cy="177"/>
              </a:xfrm>
              <a:prstGeom prst="triangle">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0" name="组合 29"/>
            <p:cNvGrpSpPr/>
            <p:nvPr/>
          </p:nvGrpSpPr>
          <p:grpSpPr>
            <a:xfrm rot="0">
              <a:off x="7782" y="4219"/>
              <a:ext cx="3199" cy="3101"/>
              <a:chOff x="8357" y="4281"/>
              <a:chExt cx="2493" cy="2474"/>
            </a:xfrm>
          </p:grpSpPr>
          <p:grpSp>
            <p:nvGrpSpPr>
              <p:cNvPr id="19" name="组合 18"/>
              <p:cNvGrpSpPr/>
              <p:nvPr/>
            </p:nvGrpSpPr>
            <p:grpSpPr>
              <a:xfrm>
                <a:off x="8366" y="4281"/>
                <a:ext cx="2482" cy="718"/>
                <a:chOff x="8366" y="4281"/>
                <a:chExt cx="2482" cy="718"/>
              </a:xfrm>
            </p:grpSpPr>
            <p:sp>
              <p:nvSpPr>
                <p:cNvPr id="16" name="椭圆 15"/>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17" name="椭圆 16"/>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18" name="椭圆 17"/>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3</a:t>
                  </a:r>
                  <a:endParaRPr lang="en-US" altLang="zh-CN"/>
                </a:p>
              </p:txBody>
            </p:sp>
          </p:grpSp>
          <p:grpSp>
            <p:nvGrpSpPr>
              <p:cNvPr id="20" name="组合 19"/>
              <p:cNvGrpSpPr/>
              <p:nvPr/>
            </p:nvGrpSpPr>
            <p:grpSpPr>
              <a:xfrm>
                <a:off x="8368" y="5159"/>
                <a:ext cx="2482" cy="718"/>
                <a:chOff x="8366" y="4281"/>
                <a:chExt cx="2482" cy="718"/>
              </a:xfrm>
            </p:grpSpPr>
            <p:sp>
              <p:nvSpPr>
                <p:cNvPr id="21" name="椭圆 20"/>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4</a:t>
                  </a:r>
                  <a:endParaRPr lang="en-US" altLang="zh-CN"/>
                </a:p>
              </p:txBody>
            </p:sp>
            <p:sp>
              <p:nvSpPr>
                <p:cNvPr id="22" name="椭圆 21"/>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5</a:t>
                  </a:r>
                  <a:endParaRPr lang="en-US" altLang="zh-CN"/>
                </a:p>
              </p:txBody>
            </p:sp>
            <p:sp>
              <p:nvSpPr>
                <p:cNvPr id="23" name="椭圆 22"/>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6</a:t>
                  </a:r>
                  <a:endParaRPr lang="en-US" altLang="zh-CN"/>
                </a:p>
              </p:txBody>
            </p:sp>
          </p:grpSp>
          <p:grpSp>
            <p:nvGrpSpPr>
              <p:cNvPr id="24" name="组合 23"/>
              <p:cNvGrpSpPr/>
              <p:nvPr/>
            </p:nvGrpSpPr>
            <p:grpSpPr>
              <a:xfrm>
                <a:off x="8357" y="6037"/>
                <a:ext cx="2482" cy="718"/>
                <a:chOff x="8366" y="4281"/>
                <a:chExt cx="2482" cy="718"/>
              </a:xfrm>
            </p:grpSpPr>
            <p:sp>
              <p:nvSpPr>
                <p:cNvPr id="26" name="椭圆 25"/>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7</a:t>
                  </a:r>
                  <a:endParaRPr lang="en-US" altLang="zh-CN"/>
                </a:p>
              </p:txBody>
            </p:sp>
            <p:sp>
              <p:nvSpPr>
                <p:cNvPr id="28" name="椭圆 27"/>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8</a:t>
                  </a:r>
                  <a:endParaRPr lang="en-US" altLang="zh-CN"/>
                </a:p>
              </p:txBody>
            </p:sp>
            <p:sp>
              <p:nvSpPr>
                <p:cNvPr id="29" name="椭圆 28"/>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9</a:t>
                  </a:r>
                  <a:endParaRPr lang="en-US" altLang="zh-CN"/>
                </a:p>
              </p:txBody>
            </p:sp>
          </p:grpSp>
        </p:grpSp>
      </p:grpSp>
      <p:grpSp>
        <p:nvGrpSpPr>
          <p:cNvPr id="51" name="组合 50"/>
          <p:cNvGrpSpPr/>
          <p:nvPr/>
        </p:nvGrpSpPr>
        <p:grpSpPr>
          <a:xfrm>
            <a:off x="7330288" y="1525109"/>
            <a:ext cx="4576529" cy="704168"/>
            <a:chOff x="-4209" y="2630"/>
            <a:chExt cx="10442" cy="1607"/>
          </a:xfrm>
        </p:grpSpPr>
        <p:grpSp>
          <p:nvGrpSpPr>
            <p:cNvPr id="34" name="组合 33"/>
            <p:cNvGrpSpPr/>
            <p:nvPr/>
          </p:nvGrpSpPr>
          <p:grpSpPr>
            <a:xfrm rot="0">
              <a:off x="-4209" y="2630"/>
              <a:ext cx="10442" cy="1607"/>
              <a:chOff x="8417" y="4523"/>
              <a:chExt cx="3095" cy="3794"/>
            </a:xfrm>
          </p:grpSpPr>
          <p:sp>
            <p:nvSpPr>
              <p:cNvPr id="35" name="矩形 34"/>
              <p:cNvSpPr/>
              <p:nvPr/>
            </p:nvSpPr>
            <p:spPr>
              <a:xfrm>
                <a:off x="8417" y="4523"/>
                <a:ext cx="3095" cy="3014"/>
              </a:xfrm>
              <a:prstGeom prst="rect">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等腰三角形 35"/>
              <p:cNvSpPr/>
              <p:nvPr/>
            </p:nvSpPr>
            <p:spPr>
              <a:xfrm rot="10800000">
                <a:off x="9268" y="7537"/>
                <a:ext cx="151" cy="780"/>
              </a:xfrm>
              <a:prstGeom prst="triangle">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3918" y="2819"/>
              <a:ext cx="9878" cy="900"/>
              <a:chOff x="-3972" y="2811"/>
              <a:chExt cx="9878" cy="900"/>
            </a:xfrm>
          </p:grpSpPr>
          <p:grpSp>
            <p:nvGrpSpPr>
              <p:cNvPr id="38" name="组合 37"/>
              <p:cNvGrpSpPr/>
              <p:nvPr/>
            </p:nvGrpSpPr>
            <p:grpSpPr>
              <a:xfrm rot="0">
                <a:off x="-3972" y="2811"/>
                <a:ext cx="3185" cy="900"/>
                <a:chOff x="8366" y="4281"/>
                <a:chExt cx="2482" cy="718"/>
              </a:xfrm>
            </p:grpSpPr>
            <p:sp>
              <p:nvSpPr>
                <p:cNvPr id="39" name="椭圆 38"/>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40" name="椭圆 39"/>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41" name="椭圆 40"/>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3</a:t>
                  </a:r>
                  <a:endParaRPr lang="en-US" altLang="zh-CN"/>
                </a:p>
              </p:txBody>
            </p:sp>
          </p:grpSp>
          <p:grpSp>
            <p:nvGrpSpPr>
              <p:cNvPr id="42" name="组合 41"/>
              <p:cNvGrpSpPr/>
              <p:nvPr/>
            </p:nvGrpSpPr>
            <p:grpSpPr>
              <a:xfrm rot="0">
                <a:off x="-611" y="2811"/>
                <a:ext cx="3185" cy="900"/>
                <a:chOff x="8366" y="4281"/>
                <a:chExt cx="2482" cy="718"/>
              </a:xfrm>
            </p:grpSpPr>
            <p:sp>
              <p:nvSpPr>
                <p:cNvPr id="43" name="椭圆 42"/>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4</a:t>
                  </a:r>
                  <a:endParaRPr lang="en-US" altLang="zh-CN"/>
                </a:p>
              </p:txBody>
            </p:sp>
            <p:sp>
              <p:nvSpPr>
                <p:cNvPr id="44" name="椭圆 43"/>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5</a:t>
                  </a:r>
                  <a:endParaRPr lang="en-US" altLang="zh-CN"/>
                </a:p>
              </p:txBody>
            </p:sp>
            <p:sp>
              <p:nvSpPr>
                <p:cNvPr id="45" name="椭圆 44"/>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6</a:t>
                  </a:r>
                  <a:endParaRPr lang="en-US" altLang="zh-CN"/>
                </a:p>
              </p:txBody>
            </p:sp>
          </p:grpSp>
          <p:grpSp>
            <p:nvGrpSpPr>
              <p:cNvPr id="46" name="组合 45"/>
              <p:cNvGrpSpPr/>
              <p:nvPr/>
            </p:nvGrpSpPr>
            <p:grpSpPr>
              <a:xfrm rot="0">
                <a:off x="2722" y="2811"/>
                <a:ext cx="3185" cy="900"/>
                <a:chOff x="8366" y="4281"/>
                <a:chExt cx="2482" cy="718"/>
              </a:xfrm>
            </p:grpSpPr>
            <p:sp>
              <p:nvSpPr>
                <p:cNvPr id="47" name="椭圆 46"/>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7</a:t>
                  </a:r>
                  <a:endParaRPr lang="en-US" altLang="zh-CN"/>
                </a:p>
              </p:txBody>
            </p:sp>
            <p:sp>
              <p:nvSpPr>
                <p:cNvPr id="48" name="椭圆 47"/>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8</a:t>
                  </a:r>
                  <a:endParaRPr lang="en-US" altLang="zh-CN"/>
                </a:p>
              </p:txBody>
            </p:sp>
            <p:sp>
              <p:nvSpPr>
                <p:cNvPr id="49" name="椭圆 48"/>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9</a:t>
                  </a:r>
                  <a:endParaRPr lang="en-US" altLang="zh-CN"/>
                </a:p>
              </p:txBody>
            </p:sp>
          </p:grpSp>
        </p:grpSp>
      </p:gr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fmla="">
                                          <p:val>
                                            <p:strVal val="#ppt_x"/>
                                          </p:val>
                                        </p:tav>
                                        <p:tav tm="100000" fmla="">
                                          <p:val>
                                            <p:strVal val="#ppt_x"/>
                                          </p:val>
                                        </p:tav>
                                      </p:tavLst>
                                    </p:anim>
                                    <p:anim calcmode="lin" valueType="num">
                                      <p:cBhvr additive="base">
                                        <p:cTn id="8" dur="500" fill="hold"/>
                                        <p:tgtEl>
                                          <p:spTgt spid="6"/>
                                        </p:tgtEl>
                                        <p:attrNameLst>
                                          <p:attrName>ppt_y</p:attrName>
                                        </p:attrNameLst>
                                      </p:cBhvr>
                                      <p:tavLst>
                                        <p:tav tm="0" fmla="">
                                          <p:val>
                                            <p:strVal val="0-#ppt_h/2"/>
                                          </p:val>
                                        </p:tav>
                                        <p:tav tm="100000" fmla="">
                                          <p:val>
                                            <p:strVal val="#ppt_y"/>
                                          </p:val>
                                        </p:tav>
                                      </p:tavLst>
                                    </p:anim>
                                  </p:childTnLst>
                                </p:cTn>
                              </p:par>
                              <p:par>
                                <p:cTn id="9" presetID="7" presetClass="entr" presetSubtype="2" fill="hold" nodeType="withEffect">
                                  <p:stCondLst>
                                    <p:cond delay="0"/>
                                  </p:stCondLst>
                                  <p:childTnLst>
                                    <p:set>
                                      <p:cBhvr>
                                        <p:cTn id="10" dur="500"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fmla="">
                                          <p:val>
                                            <p:strVal val="1+#ppt_w/2"/>
                                          </p:val>
                                        </p:tav>
                                        <p:tav tm="100000" fmla="">
                                          <p:val>
                                            <p:strVal val="#ppt_x"/>
                                          </p:val>
                                        </p:tav>
                                      </p:tavLst>
                                    </p:anim>
                                    <p:anim calcmode="lin" valueType="num">
                                      <p:cBhvr additive="base">
                                        <p:cTn id="12" dur="5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40" presetClass="entr" presetSubtype="0" fill="hold" grpId="0" nodeType="withEffect">
                                  <p:stCondLst>
                                    <p:cond delay="0"/>
                                  </p:stCondLst>
                                  <p:iterate type="lt">
                                    <p:tmPct val="10000"/>
                                  </p:iterate>
                                  <p:childTnLst>
                                    <p:set>
                                      <p:cBhvr>
                                        <p:cTn id="18" dur="500"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1"/>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childTnLst>
                                </p:cTn>
                              </p:par>
                              <p:par>
                                <p:cTn id="22" presetID="16" presetClass="entr" presetSubtype="37"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barn(outVertical)">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6" presetClass="entr" presetSubtype="2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barn(inVertical)">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后端技术可行性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5" name="Content Placeholder 2"/>
          <p:cNvSpPr txBox="1">
            <a:spLocks noChangeArrowheads="1"/>
          </p:cNvSpPr>
          <p:nvPr/>
        </p:nvSpPr>
        <p:spPr bwMode="auto">
          <a:xfrm>
            <a:off x="810260" y="1226185"/>
            <a:ext cx="10571480" cy="5137150"/>
          </a:xfrm>
          <a:prstGeom prst="rect">
            <a:avLst/>
          </a:prstGeom>
          <a:noFill/>
          <a:ln w="9525">
            <a:noFill/>
            <a:miter lim="800000"/>
          </a:ln>
        </p:spPr>
        <p:txBody>
          <a:bodyPr lIns="121899" tIns="60949" rIns="121899" bIns="60949"/>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天梯赛排位规则</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天梯赛的排位有两个关键字，第一个关键字是</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解题最高难度</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，难度高的排名高；第二个关键字是最高难度的</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平均出题时间</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，用时短的排名高。我们将用户的用户名、解题最高难度、总出题数、总用时等数据存入数据库中，需要的时候取出并排序，时间暂定为一天。</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在线对战</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在线对战的后端采用</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多线程</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去实现，同一个房间中每个人都有各自独立的线程，共用一个计时器，当最后一个人完成时，计时器结束并</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更新</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所有人的完成情况，若用户在5小时</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内</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仍无法完成则视为解题失败，并受到解题数-1的处罚，若解题数为0，则解题最高难度自动降级。</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题目是否唯一解</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题目是否有唯一解可以通过</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dancing link</a:t>
            </a:r>
            <a:r>
              <a:rPr lang="zh-CN" altLang="en-US" sz="2000"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[4]</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算法来判断，dancing link算法可以求出数独的</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所有</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解，只需要保存</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所有解</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就可以轻易判断题目是否有</a:t>
            </a:r>
            <a:r>
              <a:rPr lang="zh-CN" altLang="en-US" sz="2000" b="1" dirty="0">
                <a:solidFill>
                  <a:srgbClr val="FF0000"/>
                </a:solidFill>
                <a:latin typeface="方正黑体简体" panose="02010601030101010101" pitchFamily="2" charset="-122"/>
                <a:ea typeface="方正黑体简体" panose="02010601030101010101" pitchFamily="2" charset="-122"/>
                <a:sym typeface="+mn-lt"/>
              </a:rPr>
              <a:t>唯一解</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操作可行性分析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3" name="组合 2"/>
          <p:cNvGrpSpPr/>
          <p:nvPr/>
        </p:nvGrpSpPr>
        <p:grpSpPr>
          <a:xfrm>
            <a:off x="800418" y="1371601"/>
            <a:ext cx="5132387" cy="1705206"/>
            <a:chOff x="874713" y="1943101"/>
            <a:chExt cx="5132387" cy="1705206"/>
          </a:xfrm>
        </p:grpSpPr>
        <p:grpSp>
          <p:nvGrpSpPr>
            <p:cNvPr id="4" name="组合 3"/>
            <p:cNvGrpSpPr/>
            <p:nvPr/>
          </p:nvGrpSpPr>
          <p:grpSpPr>
            <a:xfrm>
              <a:off x="874713" y="1943101"/>
              <a:ext cx="5132387" cy="1704974"/>
              <a:chOff x="874713" y="1752601"/>
              <a:chExt cx="5132387" cy="1704974"/>
            </a:xfrm>
          </p:grpSpPr>
          <p:sp>
            <p:nvSpPr>
              <p:cNvPr id="5" name="矩形 4"/>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42"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9" name="组合 18"/>
            <p:cNvGrpSpPr/>
            <p:nvPr/>
          </p:nvGrpSpPr>
          <p:grpSpPr>
            <a:xfrm>
              <a:off x="875223" y="1943125"/>
              <a:ext cx="3941252" cy="1705182"/>
              <a:chOff x="7099814" y="2980472"/>
              <a:chExt cx="3941252" cy="1705182"/>
            </a:xfrm>
          </p:grpSpPr>
          <p:sp>
            <p:nvSpPr>
              <p:cNvPr id="20" name="矩形 19"/>
              <p:cNvSpPr/>
              <p:nvPr/>
            </p:nvSpPr>
            <p:spPr>
              <a:xfrm>
                <a:off x="7099814" y="3597899"/>
                <a:ext cx="3941252" cy="108775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dirty="0">
                    <a:sym typeface="+mn-ea"/>
                  </a:rPr>
                  <a:t>c/s</a:t>
                </a:r>
                <a:r>
                  <a:rPr lang="zh-CN" altLang="en-US" dirty="0">
                    <a:sym typeface="+mn-ea"/>
                  </a:rPr>
                  <a:t>架构变更不够灵活，维护管理难度大且费用高、兼容性差、扩展功能难度较大</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21" name="矩形 20"/>
              <p:cNvSpPr/>
              <p:nvPr/>
            </p:nvSpPr>
            <p:spPr>
              <a:xfrm>
                <a:off x="7099814" y="2980472"/>
                <a:ext cx="2050552" cy="68199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架构</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7" name="组合 6"/>
          <p:cNvGrpSpPr/>
          <p:nvPr/>
        </p:nvGrpSpPr>
        <p:grpSpPr>
          <a:xfrm>
            <a:off x="6289358" y="1371601"/>
            <a:ext cx="5132387" cy="1775051"/>
            <a:chOff x="874713" y="1943101"/>
            <a:chExt cx="5132387" cy="1775051"/>
          </a:xfrm>
        </p:grpSpPr>
        <p:grpSp>
          <p:nvGrpSpPr>
            <p:cNvPr id="8" name="组合 7"/>
            <p:cNvGrpSpPr/>
            <p:nvPr/>
          </p:nvGrpSpPr>
          <p:grpSpPr>
            <a:xfrm>
              <a:off x="874713" y="1943101"/>
              <a:ext cx="5132387" cy="1704974"/>
              <a:chOff x="874713" y="1752601"/>
              <a:chExt cx="5132387" cy="1704974"/>
            </a:xfrm>
          </p:grpSpPr>
          <p:sp>
            <p:nvSpPr>
              <p:cNvPr id="9" name="矩形 8"/>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1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1" name="组合 10"/>
            <p:cNvGrpSpPr/>
            <p:nvPr/>
          </p:nvGrpSpPr>
          <p:grpSpPr>
            <a:xfrm>
              <a:off x="875223" y="1943125"/>
              <a:ext cx="3941252" cy="1775027"/>
              <a:chOff x="7099814" y="2980472"/>
              <a:chExt cx="3941252" cy="1775027"/>
            </a:xfrm>
          </p:grpSpPr>
          <p:sp>
            <p:nvSpPr>
              <p:cNvPr id="12" name="矩形 11"/>
              <p:cNvSpPr/>
              <p:nvPr/>
            </p:nvSpPr>
            <p:spPr>
              <a:xfrm>
                <a:off x="7099814" y="3597899"/>
                <a:ext cx="3941252" cy="115760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dirty="0">
                    <a:sym typeface="+mn-ea"/>
                  </a:rPr>
                  <a:t>B/S</a:t>
                </a:r>
                <a:r>
                  <a:rPr lang="zh-CN" altLang="en-US" dirty="0">
                    <a:sym typeface="+mn-ea"/>
                  </a:rPr>
                  <a:t>架构：维护管理方便、开发简单、扩展功能方便</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13" name="矩形 12"/>
              <p:cNvSpPr/>
              <p:nvPr/>
            </p:nvSpPr>
            <p:spPr>
              <a:xfrm>
                <a:off x="7099814" y="2980472"/>
                <a:ext cx="2050552" cy="68199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架构</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14" name="组合 13"/>
          <p:cNvGrpSpPr/>
          <p:nvPr/>
        </p:nvGrpSpPr>
        <p:grpSpPr>
          <a:xfrm>
            <a:off x="800735" y="3686810"/>
            <a:ext cx="5132705" cy="2639060"/>
            <a:chOff x="6184776" y="1943101"/>
            <a:chExt cx="5132512" cy="1704974"/>
          </a:xfrm>
        </p:grpSpPr>
        <p:grpSp>
          <p:nvGrpSpPr>
            <p:cNvPr id="46" name="组合 45"/>
            <p:cNvGrpSpPr/>
            <p:nvPr/>
          </p:nvGrpSpPr>
          <p:grpSpPr>
            <a:xfrm>
              <a:off x="6184901" y="1943101"/>
              <a:ext cx="5132387" cy="1704974"/>
              <a:chOff x="874713" y="1752601"/>
              <a:chExt cx="5132387" cy="1704974"/>
            </a:xfrm>
          </p:grpSpPr>
          <p:sp>
            <p:nvSpPr>
              <p:cNvPr id="47" name="矩形 46"/>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48"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5" name="组合 14"/>
            <p:cNvGrpSpPr/>
            <p:nvPr/>
          </p:nvGrpSpPr>
          <p:grpSpPr>
            <a:xfrm>
              <a:off x="6184776" y="2039010"/>
              <a:ext cx="3941252" cy="1180042"/>
              <a:chOff x="7099179" y="3076357"/>
              <a:chExt cx="3941252" cy="1180042"/>
            </a:xfrm>
          </p:grpSpPr>
          <p:sp>
            <p:nvSpPr>
              <p:cNvPr id="16" name="矩形 15"/>
              <p:cNvSpPr/>
              <p:nvPr/>
            </p:nvSpPr>
            <p:spPr>
              <a:xfrm>
                <a:off x="7099179" y="3553651"/>
                <a:ext cx="3941252" cy="7027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采用</a:t>
                </a:r>
                <a:r>
                  <a:rPr lang="en-US" altLang="zh-CN" dirty="0">
                    <a:sym typeface="+mn-ea"/>
                  </a:rPr>
                  <a:t>APP</a:t>
                </a:r>
                <a:r>
                  <a:rPr lang="zh-CN" altLang="en-US" dirty="0">
                    <a:sym typeface="+mn-ea"/>
                  </a:rPr>
                  <a:t>：容易导致误触、必须下载才能进行游戏、不方便查看同一房间对手的进度</a:t>
                </a:r>
                <a:endParaRPr lang="zh-CN" altLang="en-US" sz="1800" dirty="0"/>
              </a:p>
            </p:txBody>
          </p:sp>
          <p:sp>
            <p:nvSpPr>
              <p:cNvPr id="17" name="矩形 16"/>
              <p:cNvSpPr/>
              <p:nvPr/>
            </p:nvSpPr>
            <p:spPr>
              <a:xfrm>
                <a:off x="7179189" y="3076357"/>
                <a:ext cx="2050552" cy="4199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用户端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18" name="组合 17"/>
          <p:cNvGrpSpPr/>
          <p:nvPr/>
        </p:nvGrpSpPr>
        <p:grpSpPr>
          <a:xfrm>
            <a:off x="6289675" y="3687445"/>
            <a:ext cx="5132830" cy="2638426"/>
            <a:chOff x="6184776" y="1943101"/>
            <a:chExt cx="5132637" cy="2021788"/>
          </a:xfrm>
        </p:grpSpPr>
        <p:grpSp>
          <p:nvGrpSpPr>
            <p:cNvPr id="22" name="组合 21"/>
            <p:cNvGrpSpPr/>
            <p:nvPr/>
          </p:nvGrpSpPr>
          <p:grpSpPr>
            <a:xfrm>
              <a:off x="6184901" y="1943101"/>
              <a:ext cx="5132512" cy="2021788"/>
              <a:chOff x="874713" y="1752601"/>
              <a:chExt cx="5132512" cy="2021788"/>
            </a:xfrm>
          </p:grpSpPr>
          <p:sp>
            <p:nvSpPr>
              <p:cNvPr id="23" name="矩形 22"/>
              <p:cNvSpPr/>
              <p:nvPr/>
            </p:nvSpPr>
            <p:spPr>
              <a:xfrm>
                <a:off x="874713" y="1752601"/>
                <a:ext cx="5132512" cy="202178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2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25" name="组合 24"/>
            <p:cNvGrpSpPr/>
            <p:nvPr/>
          </p:nvGrpSpPr>
          <p:grpSpPr>
            <a:xfrm>
              <a:off x="6184776" y="2039010"/>
              <a:ext cx="3941252" cy="1925643"/>
              <a:chOff x="7099179" y="3076357"/>
              <a:chExt cx="3941252" cy="1925643"/>
            </a:xfrm>
          </p:grpSpPr>
          <p:sp>
            <p:nvSpPr>
              <p:cNvPr id="26" name="矩形 25"/>
              <p:cNvSpPr/>
              <p:nvPr/>
            </p:nvSpPr>
            <p:spPr>
              <a:xfrm>
                <a:off x="7099179" y="3659494"/>
                <a:ext cx="3941252" cy="134250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采用</a:t>
                </a:r>
                <a:r>
                  <a:rPr lang="en-US" altLang="zh-CN" dirty="0">
                    <a:sym typeface="+mn-ea"/>
                  </a:rPr>
                  <a:t>WEB</a:t>
                </a:r>
                <a:r>
                  <a:rPr lang="zh-CN" altLang="en-US" dirty="0">
                    <a:sym typeface="+mn-ea"/>
                  </a:rPr>
                  <a:t>：大大降低误触的可能性、只需要登录网站即可进行游戏、可以实时查看同一房间对手的进度、在</a:t>
                </a:r>
                <a:r>
                  <a:rPr lang="en-US" altLang="zh-CN" dirty="0">
                    <a:sym typeface="+mn-ea"/>
                  </a:rPr>
                  <a:t>IE</a:t>
                </a:r>
                <a:r>
                  <a:rPr lang="zh-CN" altLang="en-US" dirty="0">
                    <a:sym typeface="+mn-ea"/>
                  </a:rPr>
                  <a:t>更新为</a:t>
                </a:r>
                <a:r>
                  <a:rPr lang="en-US" altLang="zh-CN" dirty="0">
                    <a:sym typeface="+mn-ea"/>
                  </a:rPr>
                  <a:t>Microsoft Edge</a:t>
                </a:r>
                <a:r>
                  <a:rPr lang="zh-CN" altLang="en-US" dirty="0">
                    <a:sym typeface="+mn-ea"/>
                  </a:rPr>
                  <a:t>后，让项目试应所有浏览器的难度大大下降</a:t>
                </a:r>
                <a:endParaRPr lang="zh-CN" altLang="en-US" sz="1800" dirty="0"/>
              </a:p>
            </p:txBody>
          </p:sp>
          <p:sp>
            <p:nvSpPr>
              <p:cNvPr id="27" name="矩形 26"/>
              <p:cNvSpPr/>
              <p:nvPr/>
            </p:nvSpPr>
            <p:spPr>
              <a:xfrm>
                <a:off x="7179189" y="3076357"/>
                <a:ext cx="2050552" cy="52259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用户端</a:t>
                </a:r>
                <a:endParaRPr lang="zh-CN" altLang="en-US" sz="3200" b="1" dirty="0">
                  <a:latin typeface="方正黑体简体" panose="02010601030101010101" pitchFamily="2" charset="-122"/>
                  <a:ea typeface="方正黑体简体" panose="02010601030101010101" pitchFamily="2" charset="-122"/>
                </a:endParaRPr>
              </a:p>
            </p:txBody>
          </p:sp>
        </p:gr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down)">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操作可行性分析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2" name="组合 1"/>
          <p:cNvGrpSpPr/>
          <p:nvPr/>
        </p:nvGrpSpPr>
        <p:grpSpPr>
          <a:xfrm>
            <a:off x="650751" y="1341438"/>
            <a:ext cx="5132195" cy="2766116"/>
            <a:chOff x="6184776" y="3922713"/>
            <a:chExt cx="5132195" cy="2766116"/>
          </a:xfrm>
        </p:grpSpPr>
        <p:grpSp>
          <p:nvGrpSpPr>
            <p:cNvPr id="49" name="组合 48"/>
            <p:cNvGrpSpPr/>
            <p:nvPr/>
          </p:nvGrpSpPr>
          <p:grpSpPr>
            <a:xfrm>
              <a:off x="6184901" y="3922713"/>
              <a:ext cx="5132070" cy="2409190"/>
              <a:chOff x="874713" y="1752601"/>
              <a:chExt cx="5132070" cy="2409190"/>
            </a:xfrm>
          </p:grpSpPr>
          <p:sp>
            <p:nvSpPr>
              <p:cNvPr id="50" name="矩形 49"/>
              <p:cNvSpPr/>
              <p:nvPr/>
            </p:nvSpPr>
            <p:spPr>
              <a:xfrm>
                <a:off x="874713" y="1752601"/>
                <a:ext cx="5132070" cy="240919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6" name="组合 5"/>
            <p:cNvGrpSpPr/>
            <p:nvPr/>
          </p:nvGrpSpPr>
          <p:grpSpPr>
            <a:xfrm>
              <a:off x="6184776" y="3923197"/>
              <a:ext cx="3941252" cy="2765632"/>
              <a:chOff x="7099179" y="2965232"/>
              <a:chExt cx="3941252" cy="2765632"/>
            </a:xfrm>
          </p:grpSpPr>
          <p:sp>
            <p:nvSpPr>
              <p:cNvPr id="28" name="矩形 27"/>
              <p:cNvSpPr/>
              <p:nvPr/>
            </p:nvSpPr>
            <p:spPr>
              <a:xfrm>
                <a:off x="7099179" y="3646794"/>
                <a:ext cx="3941252" cy="20840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后端</a:t>
                </a:r>
                <a:r>
                  <a:rPr lang="en-US" altLang="zh-CN" dirty="0">
                    <a:sym typeface="+mn-ea"/>
                  </a:rPr>
                  <a:t>C++</a:t>
                </a:r>
                <a:r>
                  <a:rPr lang="zh-CN" altLang="en-US" dirty="0">
                    <a:sym typeface="+mn-ea"/>
                  </a:rPr>
                  <a:t>：连接数据库方式繁琐、作为基于</a:t>
                </a:r>
                <a:r>
                  <a:rPr lang="en-US" altLang="zh-CN" dirty="0">
                    <a:sym typeface="+mn-ea"/>
                  </a:rPr>
                  <a:t>C</a:t>
                </a:r>
                <a:r>
                  <a:rPr lang="zh-CN" altLang="en-US" dirty="0">
                    <a:sym typeface="+mn-ea"/>
                  </a:rPr>
                  <a:t>语言的超集，在具有面向对象的功能的同时，保留了基层的思想，从应用层面看</a:t>
                </a:r>
                <a:r>
                  <a:rPr lang="en-US" altLang="zh-CN" dirty="0">
                    <a:sym typeface="+mn-ea"/>
                  </a:rPr>
                  <a:t>C++</a:t>
                </a:r>
                <a:r>
                  <a:rPr lang="zh-CN" altLang="en-US" dirty="0">
                    <a:sym typeface="+mn-ea"/>
                  </a:rPr>
                  <a:t>更适合作为编写游戏的语言</a:t>
                </a:r>
                <a:endParaRPr lang="en-US" altLang="zh-CN" dirty="0">
                  <a:sym typeface="+mn-ea"/>
                </a:endParaRPr>
              </a:p>
              <a:p>
                <a:pPr algn="just">
                  <a:lnSpc>
                    <a:spcPct val="120000"/>
                  </a:lnSpc>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9" name="矩形 28"/>
              <p:cNvSpPr/>
              <p:nvPr/>
            </p:nvSpPr>
            <p:spPr>
              <a:xfrm>
                <a:off x="7099179"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30" name="组合 29"/>
          <p:cNvGrpSpPr/>
          <p:nvPr/>
        </p:nvGrpSpPr>
        <p:grpSpPr>
          <a:xfrm>
            <a:off x="6197476" y="1341438"/>
            <a:ext cx="5132195" cy="2409825"/>
            <a:chOff x="6184776" y="3922713"/>
            <a:chExt cx="5132195" cy="2409825"/>
          </a:xfrm>
        </p:grpSpPr>
        <p:grpSp>
          <p:nvGrpSpPr>
            <p:cNvPr id="31" name="组合 30"/>
            <p:cNvGrpSpPr/>
            <p:nvPr/>
          </p:nvGrpSpPr>
          <p:grpSpPr>
            <a:xfrm>
              <a:off x="6184901" y="3922713"/>
              <a:ext cx="5132070" cy="2409825"/>
              <a:chOff x="874713" y="1752601"/>
              <a:chExt cx="5132070" cy="2409825"/>
            </a:xfrm>
          </p:grpSpPr>
          <p:sp>
            <p:nvSpPr>
              <p:cNvPr id="32" name="矩形 31"/>
              <p:cNvSpPr/>
              <p:nvPr/>
            </p:nvSpPr>
            <p:spPr>
              <a:xfrm>
                <a:off x="874713" y="1752601"/>
                <a:ext cx="5132070" cy="240982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33"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34" name="组合 33"/>
            <p:cNvGrpSpPr/>
            <p:nvPr/>
          </p:nvGrpSpPr>
          <p:grpSpPr>
            <a:xfrm>
              <a:off x="6184776" y="3923197"/>
              <a:ext cx="3941252" cy="2101422"/>
              <a:chOff x="7099179" y="2965232"/>
              <a:chExt cx="3941252" cy="2101422"/>
            </a:xfrm>
          </p:grpSpPr>
          <p:sp>
            <p:nvSpPr>
              <p:cNvPr id="35" name="矩形 34"/>
              <p:cNvSpPr/>
              <p:nvPr/>
            </p:nvSpPr>
            <p:spPr>
              <a:xfrm>
                <a:off x="7099179" y="3646794"/>
                <a:ext cx="3941252" cy="141986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后端</a:t>
                </a:r>
                <a:r>
                  <a:rPr lang="en-US" altLang="zh-CN" dirty="0">
                    <a:sym typeface="+mn-ea"/>
                  </a:rPr>
                  <a:t>Java</a:t>
                </a:r>
                <a:r>
                  <a:rPr lang="zh-CN" altLang="en-US" dirty="0">
                    <a:sym typeface="+mn-ea"/>
                  </a:rPr>
                  <a:t>：在具有极其完整的库和体系的情况下，连接数据库极为方便，通过多样的类和方法可以方便地完成对数据的各种操作</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6" name="矩形 35"/>
              <p:cNvSpPr/>
              <p:nvPr/>
            </p:nvSpPr>
            <p:spPr>
              <a:xfrm>
                <a:off x="7099179"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41" name="组合 40"/>
          <p:cNvGrpSpPr/>
          <p:nvPr/>
        </p:nvGrpSpPr>
        <p:grpSpPr>
          <a:xfrm>
            <a:off x="650558" y="4398963"/>
            <a:ext cx="5132070" cy="1828165"/>
            <a:chOff x="874713" y="3922713"/>
            <a:chExt cx="5132070" cy="1828165"/>
          </a:xfrm>
        </p:grpSpPr>
        <p:grpSp>
          <p:nvGrpSpPr>
            <p:cNvPr id="52" name="组合 51"/>
            <p:cNvGrpSpPr/>
            <p:nvPr/>
          </p:nvGrpSpPr>
          <p:grpSpPr>
            <a:xfrm>
              <a:off x="874713" y="3922713"/>
              <a:ext cx="5132070" cy="1828165"/>
              <a:chOff x="874713" y="1752601"/>
              <a:chExt cx="5132070" cy="1828165"/>
            </a:xfrm>
          </p:grpSpPr>
          <p:sp>
            <p:nvSpPr>
              <p:cNvPr id="53" name="矩形 52"/>
              <p:cNvSpPr/>
              <p:nvPr/>
            </p:nvSpPr>
            <p:spPr>
              <a:xfrm>
                <a:off x="874713" y="1752601"/>
                <a:ext cx="5132070" cy="18281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54"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55" name="组合 54"/>
            <p:cNvGrpSpPr/>
            <p:nvPr/>
          </p:nvGrpSpPr>
          <p:grpSpPr>
            <a:xfrm>
              <a:off x="875223" y="3923197"/>
              <a:ext cx="3941252" cy="1769317"/>
              <a:chOff x="7099814" y="2965232"/>
              <a:chExt cx="3941252" cy="1769317"/>
            </a:xfrm>
          </p:grpSpPr>
          <p:sp>
            <p:nvSpPr>
              <p:cNvPr id="56" name="矩形 55"/>
              <p:cNvSpPr/>
              <p:nvPr/>
            </p:nvSpPr>
            <p:spPr>
              <a:xfrm>
                <a:off x="7099814" y="3646794"/>
                <a:ext cx="3941252" cy="108775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本地服务器：增大硬件压力、需要开发人员自主下载、安装并配置各种软件、安全性一般</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57" name="矩形 56"/>
              <p:cNvSpPr/>
              <p:nvPr/>
            </p:nvSpPr>
            <p:spPr>
              <a:xfrm>
                <a:off x="7099814"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服务器</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58" name="组合 57"/>
          <p:cNvGrpSpPr/>
          <p:nvPr/>
        </p:nvGrpSpPr>
        <p:grpSpPr>
          <a:xfrm>
            <a:off x="6197283" y="4398963"/>
            <a:ext cx="5132070" cy="1828165"/>
            <a:chOff x="874713" y="3922713"/>
            <a:chExt cx="5132070" cy="1828165"/>
          </a:xfrm>
        </p:grpSpPr>
        <p:grpSp>
          <p:nvGrpSpPr>
            <p:cNvPr id="59" name="组合 58"/>
            <p:cNvGrpSpPr/>
            <p:nvPr/>
          </p:nvGrpSpPr>
          <p:grpSpPr>
            <a:xfrm>
              <a:off x="874713" y="3922713"/>
              <a:ext cx="5132070" cy="1828165"/>
              <a:chOff x="874713" y="1752601"/>
              <a:chExt cx="5132070" cy="1828165"/>
            </a:xfrm>
          </p:grpSpPr>
          <p:sp>
            <p:nvSpPr>
              <p:cNvPr id="61" name="矩形 60"/>
              <p:cNvSpPr/>
              <p:nvPr/>
            </p:nvSpPr>
            <p:spPr>
              <a:xfrm>
                <a:off x="874713" y="1752601"/>
                <a:ext cx="5132070" cy="18281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62"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63" name="组合 62"/>
            <p:cNvGrpSpPr/>
            <p:nvPr/>
          </p:nvGrpSpPr>
          <p:grpSpPr>
            <a:xfrm>
              <a:off x="875223" y="3923197"/>
              <a:ext cx="3941252" cy="1769317"/>
              <a:chOff x="7099814" y="2965232"/>
              <a:chExt cx="3941252" cy="1769317"/>
            </a:xfrm>
          </p:grpSpPr>
          <p:sp>
            <p:nvSpPr>
              <p:cNvPr id="64" name="矩形 63"/>
              <p:cNvSpPr/>
              <p:nvPr/>
            </p:nvSpPr>
            <p:spPr>
              <a:xfrm>
                <a:off x="7099814" y="3646794"/>
                <a:ext cx="3941252" cy="108775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阿里云服务器：只需要远程连接、降低硬件压力、只需要连接即可使用各种软件、安全性极高</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65" name="矩形 64"/>
              <p:cNvSpPr/>
              <p:nvPr/>
            </p:nvSpPr>
            <p:spPr>
              <a:xfrm>
                <a:off x="7099814"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服务器</a:t>
                </a:r>
                <a:endParaRPr lang="zh-CN" altLang="en-US" sz="3200" b="1" dirty="0">
                  <a:latin typeface="方正黑体简体" panose="02010601030101010101" pitchFamily="2" charset="-122"/>
                  <a:ea typeface="方正黑体简体" panose="02010601030101010101" pitchFamily="2" charset="-122"/>
                </a:endParaRPr>
              </a:p>
            </p:txBody>
          </p:sp>
        </p:gr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left)">
                                      <p:cBhvr>
                                        <p:cTn id="13" dur="500"/>
                                        <p:tgtEl>
                                          <p:spTgt spid="30"/>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ppt_y</p:attrName>
                                        </p:attrNameLst>
                                      </p:cBhvr>
                                      <p:tavLst>
                                        <p:tav tm="0">
                                          <p:val>
                                            <p:strVal val="#ppt_y+#ppt_h*1.125000"/>
                                          </p:val>
                                        </p:tav>
                                        <p:tav tm="100000">
                                          <p:val>
                                            <p:strVal val="#ppt_y"/>
                                          </p:val>
                                        </p:tav>
                                      </p:tavLst>
                                    </p:anim>
                                    <p:animEffect transition="in" filter="wipe(up)">
                                      <p:cBhvr>
                                        <p:cTn id="18" dur="500"/>
                                        <p:tgtEl>
                                          <p:spTgt spid="41"/>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p:tgtEl>
                                          <p:spTgt spid="58"/>
                                        </p:tgtEl>
                                        <p:attrNameLst>
                                          <p:attrName>ppt_y</p:attrName>
                                        </p:attrNameLst>
                                      </p:cBhvr>
                                      <p:tavLst>
                                        <p:tav tm="0">
                                          <p:val>
                                            <p:strVal val="#ppt_y+#ppt_h*1.125000"/>
                                          </p:val>
                                        </p:tav>
                                        <p:tav tm="100000">
                                          <p:val>
                                            <p:strVal val="#ppt_y"/>
                                          </p:val>
                                        </p:tav>
                                      </p:tavLst>
                                    </p:anim>
                                    <p:animEffect transition="in" filter="wipe(up)">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5" y="10028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经济可行性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549910" y="974090"/>
            <a:ext cx="10962005" cy="1198880"/>
          </a:xfrm>
          <a:prstGeom prst="rect">
            <a:avLst/>
          </a:prstGeom>
          <a:noFill/>
        </p:spPr>
        <p:txBody>
          <a:bodyPr wrap="square" rtlCol="0">
            <a:spAutoFit/>
          </a:bodyPr>
          <a:lstStyle/>
          <a:p>
            <a:r>
              <a:rPr lang="zh-CN" altLang="zh-CN" sz="2400" dirty="0">
                <a:latin typeface="Calibri" panose="020F0502020204030204" charset="0"/>
                <a:sym typeface="+mn-ea"/>
              </a:rPr>
              <a:t>考虑经济方面的可行性。分析员应该估计余下的每个可能的系统的开发成本和运行费用，并且估计相对于现有的系统而言这个系统可以节省的开支或可以增加的收入。</a:t>
            </a:r>
            <a:endPar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 name="表格 3"/>
          <p:cNvGraphicFramePr/>
          <p:nvPr>
            <p:custDataLst>
              <p:tags r:id="rId1"/>
            </p:custDataLst>
          </p:nvPr>
        </p:nvGraphicFramePr>
        <p:xfrm>
          <a:off x="230210" y="622300"/>
          <a:ext cx="11496675" cy="6104255"/>
        </p:xfrm>
        <a:graphic>
          <a:graphicData uri="http://schemas.openxmlformats.org/drawingml/2006/table">
            <a:tbl>
              <a:tblPr firstRow="1" bandRow="1">
                <a:tableStyleId>{5C22544A-7EE6-4342-B048-85BDC9FD1C3A}</a:tableStyleId>
              </a:tblPr>
              <a:tblGrid>
                <a:gridCol w="2446655"/>
                <a:gridCol w="2999105"/>
                <a:gridCol w="1284605"/>
                <a:gridCol w="1283335"/>
                <a:gridCol w="3482975"/>
              </a:tblGrid>
              <a:tr h="487045">
                <a:tc>
                  <a:txBody>
                    <a:bodyPr/>
                    <a:lstStyle/>
                    <a:p>
                      <a:pPr algn="ctr">
                        <a:buNone/>
                      </a:pPr>
                      <a:r>
                        <a:rPr lang="zh-CN" altLang="en-US" b="0">
                          <a:solidFill>
                            <a:schemeClr val="tx1"/>
                          </a:solidFill>
                        </a:rPr>
                        <a:t>成本大类</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成本名称</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b="0">
                          <a:solidFill>
                            <a:schemeClr val="tx1"/>
                          </a:solidFill>
                        </a:rPr>
                        <a:t>单价</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备注</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3">
                  <a:txBody>
                    <a:bodyPr/>
                    <a:lstStyle/>
                    <a:p>
                      <a:pPr algn="ctr">
                        <a:buNone/>
                      </a:pPr>
                      <a:r>
                        <a:rPr lang="zh-CN" altLang="en-US">
                          <a:solidFill>
                            <a:schemeClr val="tx1"/>
                          </a:solidFill>
                        </a:rPr>
                        <a:t>管理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团建</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200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聚餐人均</a:t>
                      </a:r>
                      <a:r>
                        <a:rPr lang="en-US" altLang="zh-CN">
                          <a:solidFill>
                            <a:schemeClr val="tx1"/>
                          </a:solidFill>
                        </a:rPr>
                        <a:t>66</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59740">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工资</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项目经理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60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项目经理工资为正常员工的</a:t>
                      </a:r>
                      <a:r>
                        <a:rPr lang="en-US" altLang="zh-CN">
                          <a:solidFill>
                            <a:schemeClr val="tx1"/>
                          </a:solidFill>
                        </a:rPr>
                        <a:t>1.5</a:t>
                      </a:r>
                      <a:r>
                        <a:rPr lang="zh-CN" altLang="en-US">
                          <a:solidFill>
                            <a:schemeClr val="tx1"/>
                          </a:solidFill>
                        </a:rPr>
                        <a:t>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60375">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成员</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40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2">
                  <a:txBody>
                    <a:bodyPr/>
                    <a:lstStyle/>
                    <a:p>
                      <a:pPr algn="ctr">
                        <a:buNone/>
                      </a:pPr>
                      <a:r>
                        <a:rPr lang="zh-CN" altLang="en-US">
                          <a:solidFill>
                            <a:schemeClr val="tx1"/>
                          </a:solidFill>
                        </a:rPr>
                        <a:t>硬件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手持设备</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自备</a:t>
                      </a:r>
                      <a:r>
                        <a:rPr lang="en-US" altLang="zh-CN">
                          <a:solidFill>
                            <a:schemeClr val="tx1"/>
                          </a:solidFill>
                        </a:rPr>
                        <a:t>PC</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0645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服务器</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9.9</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阿里云服务器月租用每月</a:t>
                      </a:r>
                      <a:r>
                        <a:rPr lang="en-US" altLang="zh-CN">
                          <a:solidFill>
                            <a:schemeClr val="tx1"/>
                          </a:solidFill>
                        </a:rPr>
                        <a:t>9.9</a:t>
                      </a:r>
                      <a:r>
                        <a:rPr lang="zh-CN" altLang="en-US">
                          <a:solidFill>
                            <a:schemeClr val="tx1"/>
                          </a:solidFill>
                        </a:rPr>
                        <a:t>元</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rowSpan="3">
                  <a:txBody>
                    <a:bodyPr/>
                    <a:lstStyle/>
                    <a:p>
                      <a:pPr algn="ctr">
                        <a:buNone/>
                      </a:pPr>
                      <a:r>
                        <a:rPr lang="zh-CN" altLang="en-US">
                          <a:solidFill>
                            <a:schemeClr val="tx1"/>
                          </a:solidFill>
                        </a:rPr>
                        <a:t>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授权软件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jetbrains</a:t>
                      </a:r>
                      <a:r>
                        <a:rPr lang="zh-CN" altLang="en-US">
                          <a:solidFill>
                            <a:schemeClr val="tx1"/>
                          </a:solidFill>
                        </a:rPr>
                        <a:t>已获教育授权</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vMerge="1">
                  <a:tcPr/>
                </a:tc>
                <a:tc>
                  <a:txBody>
                    <a:bodyPr/>
                    <a:lstStyle/>
                    <a:p>
                      <a:pPr algn="ctr">
                        <a:buNone/>
                      </a:pPr>
                      <a:r>
                        <a:rPr lang="zh-CN" altLang="en-US">
                          <a:solidFill>
                            <a:schemeClr val="tx1"/>
                          </a:solidFill>
                        </a:rPr>
                        <a:t>域名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55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Oursudoku.com</a:t>
                      </a:r>
                      <a:r>
                        <a:rPr lang="zh-CN" altLang="en-US">
                          <a:solidFill>
                            <a:schemeClr val="tx1"/>
                          </a:solidFill>
                        </a:rPr>
                        <a:t>域名购买</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软件开发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本项目所使用工具均为开源</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测试</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用户组建立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15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一人一杯奶茶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运营组</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30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略低于正常员工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7045">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a:solidFill>
                            <a:schemeClr val="tx1"/>
                          </a:solidFill>
                        </a:rPr>
                        <a:t>总成本的</a:t>
                      </a:r>
                      <a:r>
                        <a:rPr lang="en-US" altLang="zh-CN">
                          <a:solidFill>
                            <a:schemeClr val="tx1"/>
                          </a:solidFill>
                        </a:rPr>
                        <a:t>20%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transition>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5" y="10028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经济可行性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549910" y="974090"/>
            <a:ext cx="10962005" cy="1198880"/>
          </a:xfrm>
          <a:prstGeom prst="rect">
            <a:avLst/>
          </a:prstGeom>
          <a:noFill/>
        </p:spPr>
        <p:txBody>
          <a:bodyPr wrap="square" rtlCol="0">
            <a:spAutoFit/>
          </a:bodyPr>
          <a:lstStyle/>
          <a:p>
            <a:r>
              <a:rPr lang="zh-CN" altLang="zh-CN" sz="2400" dirty="0">
                <a:latin typeface="Calibri" panose="020F0502020204030204" charset="0"/>
                <a:sym typeface="+mn-ea"/>
              </a:rPr>
              <a:t>考虑经济方面的可行性。分析员应该估计余下的每个可能的系统的开发成本和运行费用，并且估计相对于现有的系统而言这个系统可以节省的开支或可以增加的收入。</a:t>
            </a:r>
            <a:endPar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 name="表格 3"/>
          <p:cNvGraphicFramePr/>
          <p:nvPr>
            <p:custDataLst>
              <p:tags r:id="rId1"/>
            </p:custDataLst>
          </p:nvPr>
        </p:nvGraphicFramePr>
        <p:xfrm>
          <a:off x="230210" y="622300"/>
          <a:ext cx="11496675" cy="6129027"/>
        </p:xfrm>
        <a:graphic>
          <a:graphicData uri="http://schemas.openxmlformats.org/drawingml/2006/table">
            <a:tbl>
              <a:tblPr firstRow="1" bandRow="1">
                <a:tableStyleId>{5C22544A-7EE6-4342-B048-85BDC9FD1C3A}</a:tableStyleId>
              </a:tblPr>
              <a:tblGrid>
                <a:gridCol w="2446655"/>
                <a:gridCol w="2999105"/>
                <a:gridCol w="1284605"/>
                <a:gridCol w="1283335"/>
                <a:gridCol w="3482975"/>
              </a:tblGrid>
              <a:tr h="487045">
                <a:tc>
                  <a:txBody>
                    <a:bodyPr/>
                    <a:lstStyle/>
                    <a:p>
                      <a:pPr algn="ctr">
                        <a:buNone/>
                      </a:pPr>
                      <a:r>
                        <a:rPr lang="zh-CN" altLang="en-US" b="0">
                          <a:solidFill>
                            <a:schemeClr val="tx1"/>
                          </a:solidFill>
                        </a:rPr>
                        <a:t>成本大类</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成本名称</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b="0">
                          <a:solidFill>
                            <a:schemeClr val="tx1"/>
                          </a:solidFill>
                        </a:rPr>
                        <a:t>单价</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备注</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3">
                  <a:txBody>
                    <a:bodyPr/>
                    <a:lstStyle/>
                    <a:p>
                      <a:pPr algn="ctr">
                        <a:buNone/>
                      </a:pPr>
                      <a:r>
                        <a:rPr lang="zh-CN" altLang="en-US">
                          <a:solidFill>
                            <a:schemeClr val="tx1"/>
                          </a:solidFill>
                        </a:rPr>
                        <a:t>管理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团建</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200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55593">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dirty="0">
                          <a:solidFill>
                            <a:schemeClr val="tx1"/>
                          </a:solidFill>
                        </a:rPr>
                        <a:t>工资</a:t>
                      </a: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项目经理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solidFill>
                            <a:schemeClr val="tx1"/>
                          </a:solidFill>
                        </a:rPr>
                        <a:t>31320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工时</a:t>
                      </a:r>
                      <a:r>
                        <a:rPr lang="en-US" altLang="zh-CN">
                          <a:solidFill>
                            <a:schemeClr val="tx1"/>
                          </a:solidFill>
                        </a:rPr>
                        <a:t>=3*21.75*8=522h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20060">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成员</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solidFill>
                            <a:schemeClr val="tx1"/>
                          </a:solidFill>
                        </a:rPr>
                        <a:t>20880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2">
                  <a:txBody>
                    <a:bodyPr/>
                    <a:lstStyle/>
                    <a:p>
                      <a:pPr algn="ctr">
                        <a:buNone/>
                      </a:pPr>
                      <a:r>
                        <a:rPr lang="zh-CN" altLang="en-US">
                          <a:solidFill>
                            <a:schemeClr val="tx1"/>
                          </a:solidFill>
                        </a:rPr>
                        <a:t>硬件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手持设备</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dirty="0">
                          <a:solidFill>
                            <a:schemeClr val="tx1"/>
                          </a:solidFill>
                        </a:rPr>
                        <a:t>0</a:t>
                      </a: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32772">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服务器</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29.7</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800">
                          <a:solidFill>
                            <a:schemeClr val="tx1"/>
                          </a:solidFill>
                          <a:sym typeface="+mn-ea"/>
                        </a:rPr>
                        <a:t>租用三个月</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rowSpan="3">
                  <a:txBody>
                    <a:bodyPr/>
                    <a:lstStyle/>
                    <a:p>
                      <a:pPr algn="ctr">
                        <a:buNone/>
                      </a:pPr>
                      <a:r>
                        <a:rPr lang="zh-CN" altLang="en-US">
                          <a:solidFill>
                            <a:schemeClr val="tx1"/>
                          </a:solidFill>
                        </a:rPr>
                        <a:t>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授权软件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vMerge="1">
                  <a:tcPr/>
                </a:tc>
                <a:tc>
                  <a:txBody>
                    <a:bodyPr/>
                    <a:lstStyle/>
                    <a:p>
                      <a:pPr algn="ctr">
                        <a:buNone/>
                      </a:pPr>
                      <a:r>
                        <a:rPr lang="zh-CN" altLang="en-US">
                          <a:solidFill>
                            <a:schemeClr val="tx1"/>
                          </a:solidFill>
                        </a:rPr>
                        <a:t>域名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55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软件开发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测试</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用户组建立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15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800">
                          <a:solidFill>
                            <a:schemeClr val="tx1"/>
                          </a:solidFill>
                          <a:sym typeface="+mn-ea"/>
                        </a:rPr>
                        <a:t>用户组人数：</a:t>
                      </a:r>
                      <a:r>
                        <a:rPr lang="en-US" altLang="zh-CN" sz="1800">
                          <a:solidFill>
                            <a:schemeClr val="tx1"/>
                          </a:solidFill>
                          <a:sym typeface="+mn-ea"/>
                        </a:rPr>
                        <a:t>5</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solidFill>
                            <a:schemeClr val="tx1"/>
                          </a:solidFill>
                        </a:rPr>
                        <a:t>5220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工时：</a:t>
                      </a:r>
                      <a:r>
                        <a:rPr lang="en-US" altLang="zh-CN">
                          <a:solidFill>
                            <a:schemeClr val="tx1"/>
                          </a:solidFill>
                        </a:rPr>
                        <a:t>1*21.75*8=174</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7045">
                <a:tc>
                  <a:txBody>
                    <a:bodyPr/>
                    <a:lstStyle/>
                    <a:p>
                      <a:pPr algn="ctr">
                        <a:buNone/>
                      </a:pPr>
                      <a:r>
                        <a:rPr lang="zh-CN" altLang="en-US" dirty="0">
                          <a:solidFill>
                            <a:schemeClr val="tx1"/>
                          </a:solidFill>
                        </a:rPr>
                        <a:t>储备金</a:t>
                      </a: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buNone/>
                      </a:pPr>
                      <a:r>
                        <a:rPr lang="en-US" altLang="zh-CN" dirty="0">
                          <a:solidFill>
                            <a:schemeClr val="tx1"/>
                          </a:solidFill>
                        </a:rPr>
                        <a:t>14429</a:t>
                      </a: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487045">
                <a:tc>
                  <a:txBody>
                    <a:bodyPr/>
                    <a:lstStyle/>
                    <a:p>
                      <a:pPr algn="ctr">
                        <a:buNone/>
                      </a:pPr>
                      <a:r>
                        <a:rPr lang="zh-CN" altLang="en-US" dirty="0">
                          <a:solidFill>
                            <a:schemeClr val="tx1"/>
                          </a:solidFill>
                        </a:rPr>
                        <a:t>总计</a:t>
                      </a:r>
                      <a:endParaRPr lang="zh-CN" altLang="en-US" dirty="0">
                        <a:solidFill>
                          <a:schemeClr val="tx1"/>
                        </a:solidFill>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dirty="0">
                          <a:solidFill>
                            <a:schemeClr val="tx1"/>
                          </a:solidFill>
                        </a:rPr>
                        <a:t>总计</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dirty="0">
                          <a:solidFill>
                            <a:schemeClr val="tx1"/>
                          </a:solidFill>
                        </a:rPr>
                        <a:t>71572</a:t>
                      </a:r>
                      <a:endParaRPr lang="en-US" altLang="zh-C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hMerge="1">
                  <a:tcPr/>
                </a:tc>
                <a:tc>
                  <a:txBody>
                    <a:bodyPr/>
                    <a:lstStyle/>
                    <a:p>
                      <a:pPr algn="ctr">
                        <a:buNone/>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transition>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结论</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741045" y="1924685"/>
            <a:ext cx="10720705" cy="3046095"/>
          </a:xfrm>
          <a:prstGeom prst="rect">
            <a:avLst/>
          </a:prstGeom>
          <a:noFill/>
        </p:spPr>
        <p:txBody>
          <a:bodyPr wrap="square" rtlCol="0">
            <a:spAutoFit/>
          </a:bodyPr>
          <a:lstStyle/>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经过可行性分析，我们可以分析出，有关本项目的模块及架构是符合用户操作，且是本组成员可以实现的，同时我们还计算出了我们的成本为</a:t>
            </a:r>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7w</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，相较于一些其他比较大的项目来说，本项目的成本较少，是可投资的项目。</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综上，本开发项目可继续进行。</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可行性分析文件：</a:t>
            </a:r>
            <a:r>
              <a:rPr lang="zh-CN" altLang="en-US" dirty="0">
                <a:solidFill>
                  <a:srgbClr val="FF0000"/>
                </a:solidFill>
                <a:latin typeface="方正黑体简体" panose="02010601030101010101" pitchFamily="2" charset="-122"/>
                <a:ea typeface="方正黑体简体" panose="02010601030101010101" pitchFamily="2" charset="-122"/>
                <a:sym typeface="+mn-ea"/>
                <a:hlinkClick r:id="rId1" action="ppaction://hlinkfile"/>
              </a:rPr>
              <a:t>可行性分析</a:t>
            </a:r>
            <a:endParaRPr lang="zh-CN" altLang="en-US" dirty="0">
              <a:solidFill>
                <a:srgbClr val="FF0000"/>
              </a:solidFill>
              <a:latin typeface="方正黑体简体" panose="02010601030101010101" pitchFamily="2" charset="-122"/>
              <a:ea typeface="方正黑体简体" panose="02010601030101010101" pitchFamily="2" charset="-122"/>
              <a:sym typeface="+mn-ea"/>
            </a:endParaRPr>
          </a:p>
        </p:txBody>
      </p:sp>
    </p:spTree>
  </p:cSld>
  <p:clrMapOvr>
    <a:masterClrMapping/>
  </p:clrMapOvr>
  <p:transition>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4972050"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项目开发计划</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部分参照</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GB8567-1988 / GB8567-2006</a:t>
            </a:r>
            <a:endParaRPr lang="en-US" altLang="zh-CN" sz="1400" b="1" baseline="30000"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02</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3662045" y="2679065"/>
            <a:ext cx="1226820" cy="202755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
        <p:nvSpPr>
          <p:cNvPr id="4" name="Freeform 6"/>
          <p:cNvSpPr/>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
        <p:nvSpPr>
          <p:cNvPr id="5" name="Freeform 13"/>
          <p:cNvSpPr/>
          <p:nvPr/>
        </p:nvSpPr>
        <p:spPr bwMode="auto">
          <a:xfrm>
            <a:off x="6998335" y="4249420"/>
            <a:ext cx="1797685" cy="46228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6" name="Group 19"/>
          <p:cNvGrpSpPr/>
          <p:nvPr/>
        </p:nvGrpSpPr>
        <p:grpSpPr>
          <a:xfrm>
            <a:off x="906986" y="3561993"/>
            <a:ext cx="1840113" cy="1174751"/>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选题评审</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sp>
        <p:nvSpPr>
          <p:cNvPr id="9" name="Freeform 13"/>
          <p:cNvSpPr/>
          <p:nvPr/>
        </p:nvSpPr>
        <p:spPr bwMode="auto">
          <a:xfrm rot="5910658">
            <a:off x="8131810" y="2482215"/>
            <a:ext cx="1392555" cy="42862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25" name="组合 24"/>
          <p:cNvGrpSpPr/>
          <p:nvPr/>
        </p:nvGrpSpPr>
        <p:grpSpPr>
          <a:xfrm>
            <a:off x="1417626" y="2599170"/>
            <a:ext cx="817991" cy="817989"/>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28" name="Freeform 7"/>
          <p:cNvSpPr>
            <a:spLocks noEditPoints="1"/>
          </p:cNvSpPr>
          <p:nvPr/>
        </p:nvSpPr>
        <p:spPr bwMode="auto">
          <a:xfrm>
            <a:off x="1624393" y="2823344"/>
            <a:ext cx="404455" cy="370219"/>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29" name="组合 28"/>
          <p:cNvGrpSpPr/>
          <p:nvPr/>
        </p:nvGrpSpPr>
        <p:grpSpPr>
          <a:xfrm>
            <a:off x="4862350" y="2599170"/>
            <a:ext cx="817991" cy="817989"/>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grpSp>
        <p:nvGrpSpPr>
          <p:cNvPr id="33" name="组合 32"/>
          <p:cNvGrpSpPr/>
          <p:nvPr/>
        </p:nvGrpSpPr>
        <p:grpSpPr>
          <a:xfrm>
            <a:off x="4844617" y="5314599"/>
            <a:ext cx="817991" cy="817989"/>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36" name="Freeform 10"/>
          <p:cNvSpPr>
            <a:spLocks noEditPoints="1"/>
          </p:cNvSpPr>
          <p:nvPr/>
        </p:nvSpPr>
        <p:spPr bwMode="auto">
          <a:xfrm>
            <a:off x="5077491" y="5580683"/>
            <a:ext cx="352240" cy="27181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37" name="组合 36"/>
          <p:cNvGrpSpPr/>
          <p:nvPr/>
        </p:nvGrpSpPr>
        <p:grpSpPr>
          <a:xfrm>
            <a:off x="8469770" y="1501214"/>
            <a:ext cx="817991" cy="817989"/>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40" name="Freeform 9"/>
          <p:cNvSpPr>
            <a:spLocks noEditPoints="1"/>
          </p:cNvSpPr>
          <p:nvPr/>
        </p:nvSpPr>
        <p:spPr bwMode="auto">
          <a:xfrm>
            <a:off x="5093120" y="2863315"/>
            <a:ext cx="355999" cy="263183"/>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41" name="组合 40"/>
          <p:cNvGrpSpPr/>
          <p:nvPr/>
        </p:nvGrpSpPr>
        <p:grpSpPr>
          <a:xfrm>
            <a:off x="8400094" y="4303317"/>
            <a:ext cx="817991" cy="817989"/>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44" name="Freeform 6"/>
          <p:cNvSpPr>
            <a:spLocks noEditPoints="1"/>
          </p:cNvSpPr>
          <p:nvPr/>
        </p:nvSpPr>
        <p:spPr bwMode="auto">
          <a:xfrm>
            <a:off x="8596827" y="4570955"/>
            <a:ext cx="430031" cy="282716"/>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45" name="组合 44"/>
          <p:cNvGrpSpPr/>
          <p:nvPr/>
        </p:nvGrpSpPr>
        <p:grpSpPr>
          <a:xfrm>
            <a:off x="10769286" y="2062831"/>
            <a:ext cx="817991" cy="817989"/>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grpSp>
        <p:nvGrpSpPr>
          <p:cNvPr id="48" name="组合 47"/>
          <p:cNvGrpSpPr/>
          <p:nvPr/>
        </p:nvGrpSpPr>
        <p:grpSpPr>
          <a:xfrm>
            <a:off x="10914237" y="2282994"/>
            <a:ext cx="489663" cy="416699"/>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a:solidFill>
                  <a:sysClr val="windowText" lastClr="000000"/>
                </a:solidFill>
                <a:latin typeface="Arial" panose="020B0604020202020204"/>
                <a:ea typeface="微软雅黑" panose="020B050302020402020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a:solidFill>
                  <a:sysClr val="windowText" lastClr="000000"/>
                </a:solidFill>
                <a:latin typeface="Arial" panose="020B0604020202020204"/>
                <a:ea typeface="微软雅黑" panose="020B0503020204020204" charset="-122"/>
              </a:endParaRPr>
            </a:p>
          </p:txBody>
        </p:sp>
      </p:grpSp>
      <p:sp>
        <p:nvSpPr>
          <p:cNvPr id="52" name="文本框 51"/>
          <p:cNvSpPr txBox="1"/>
          <p:nvPr/>
        </p:nvSpPr>
        <p:spPr>
          <a:xfrm>
            <a:off x="4965" y="232360"/>
            <a:ext cx="12191999" cy="521970"/>
          </a:xfrm>
          <a:prstGeom prst="rect">
            <a:avLst/>
          </a:prstGeom>
          <a:noFill/>
        </p:spPr>
        <p:txBody>
          <a:bodyPr wrap="square" rtlCol="0">
            <a:spAutoFit/>
          </a:bodyPr>
          <a:lstStyle/>
          <a:p>
            <a:pPr algn="ctr"/>
            <a:r>
              <a:rPr lang="zh-CN" altLang="en-US" sz="2800">
                <a:latin typeface="微软雅黑 Light" panose="020B0502040204020203" charset="-122"/>
                <a:ea typeface="微软雅黑 Light" panose="020B0502040204020203" charset="-122"/>
                <a:sym typeface="+mn-ea"/>
              </a:rPr>
              <a:t>按照瀑布模型以及课程进度，大致</a:t>
            </a:r>
            <a:r>
              <a:rPr lang="zh-CN" altLang="en-US" sz="2800">
                <a:latin typeface="微软雅黑 Light" panose="020B0502040204020203" charset="-122"/>
                <a:ea typeface="微软雅黑 Light" panose="020B0502040204020203" charset="-122"/>
                <a:sym typeface="+mn-ea"/>
              </a:rPr>
              <a:t>有以下几个里程碑</a:t>
            </a:r>
            <a:endParaRPr lang="zh-CN" altLang="en-US" sz="28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5833951" y="5731788"/>
            <a:ext cx="1840113" cy="946151"/>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需求 可行性分析</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0" name="Group 19"/>
          <p:cNvGrpSpPr/>
          <p:nvPr/>
        </p:nvGrpSpPr>
        <p:grpSpPr>
          <a:xfrm>
            <a:off x="8596836" y="5236488"/>
            <a:ext cx="1840113" cy="713105"/>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系统设计</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3" name="Group 19"/>
          <p:cNvGrpSpPr/>
          <p:nvPr/>
        </p:nvGrpSpPr>
        <p:grpSpPr>
          <a:xfrm>
            <a:off x="6338776" y="1536343"/>
            <a:ext cx="1858010" cy="910590"/>
            <a:chOff x="620524" y="2667382"/>
            <a:chExt cx="1376201" cy="682731"/>
          </a:xfrm>
          <a:effectLst>
            <a:outerShdw blurRad="50800" dist="50800" dir="5400000" algn="ctr" rotWithShape="0">
              <a:srgbClr val="000000">
                <a:alpha val="0"/>
              </a:srgbClr>
            </a:outerShdw>
          </a:effectLst>
        </p:grpSpPr>
        <p:sp>
          <p:nvSpPr>
            <p:cNvPr id="64" name="Rectangle 26"/>
            <p:cNvSpPr/>
            <p:nvPr/>
          </p:nvSpPr>
          <p:spPr bwMode="auto">
            <a:xfrm>
              <a:off x="620524" y="2954948"/>
              <a:ext cx="1376201" cy="39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代码实现</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6" name="Group 19"/>
          <p:cNvGrpSpPr/>
          <p:nvPr/>
        </p:nvGrpSpPr>
        <p:grpSpPr>
          <a:xfrm>
            <a:off x="10351976" y="2946678"/>
            <a:ext cx="1840113" cy="930910"/>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测试</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9" name="Group 19"/>
          <p:cNvGrpSpPr/>
          <p:nvPr/>
        </p:nvGrpSpPr>
        <p:grpSpPr>
          <a:xfrm>
            <a:off x="2780236" y="2446933"/>
            <a:ext cx="1858010" cy="713105"/>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项目管理</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sp>
        <p:nvSpPr>
          <p:cNvPr id="32" name="Freeform 8"/>
          <p:cNvSpPr>
            <a:spLocks noEditPoints="1"/>
          </p:cNvSpPr>
          <p:nvPr/>
        </p:nvSpPr>
        <p:spPr bwMode="auto">
          <a:xfrm>
            <a:off x="8753867" y="1709610"/>
            <a:ext cx="272604" cy="40127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大型, 建筑物&#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l="15883" r="22951"/>
          <a:stretch>
            <a:fillRect/>
          </a:stretch>
        </p:blipFill>
        <p:spPr>
          <a:xfrm>
            <a:off x="-3934" y="0"/>
            <a:ext cx="6367027" cy="6858000"/>
          </a:xfrm>
          <a:prstGeom prst="rect">
            <a:avLst/>
          </a:prstGeom>
        </p:spPr>
      </p:pic>
      <p:sp>
        <p:nvSpPr>
          <p:cNvPr id="18" name="矩形 17"/>
          <p:cNvSpPr/>
          <p:nvPr/>
        </p:nvSpPr>
        <p:spPr>
          <a:xfrm>
            <a:off x="-1" y="0"/>
            <a:ext cx="6363094" cy="6858000"/>
          </a:xfrm>
          <a:prstGeom prst="rect">
            <a:avLst/>
          </a:prstGeom>
          <a:gradFill>
            <a:gsLst>
              <a:gs pos="0">
                <a:srgbClr val="E6E6E6">
                  <a:alpha val="0"/>
                </a:srgbClr>
              </a:gs>
              <a:gs pos="100000">
                <a:srgbClr val="839AB0">
                  <a:alpha val="100000"/>
                </a:srgbClr>
              </a:gs>
              <a:gs pos="95000">
                <a:schemeClr val="accent5">
                  <a:lumMod val="50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10629" y="833650"/>
            <a:ext cx="3449955" cy="1015663"/>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6000" cap="none" dirty="0">
                <a:solidFill>
                  <a:schemeClr val="accent1">
                    <a:lumMod val="75000"/>
                  </a:schemeClr>
                </a:solidFill>
                <a:latin typeface="方正黑体简体" panose="02010601030101010101" pitchFamily="2" charset="-122"/>
                <a:ea typeface="方正黑体简体" panose="02010601030101010101" pitchFamily="2" charset="-122"/>
              </a:rPr>
              <a:t>目录</a:t>
            </a:r>
            <a:endParaRPr lang="ko-KR" altLang="en-US" sz="6000" cap="none" dirty="0">
              <a:solidFill>
                <a:schemeClr val="accent1">
                  <a:lumMod val="75000"/>
                </a:schemeClr>
              </a:solidFill>
              <a:latin typeface="方正黑体简体" panose="02010601030101010101" pitchFamily="2" charset="-122"/>
              <a:ea typeface="微软雅黑" panose="020B0503020204020204" charset="-122"/>
            </a:endParaRPr>
          </a:p>
        </p:txBody>
      </p:sp>
      <p:cxnSp>
        <p:nvCxnSpPr>
          <p:cNvPr id="7" name="直接连接符 6"/>
          <p:cNvCxnSpPr/>
          <p:nvPr/>
        </p:nvCxnSpPr>
        <p:spPr>
          <a:xfrm>
            <a:off x="5172704" y="1877522"/>
            <a:ext cx="5512857" cy="0"/>
          </a:xfrm>
          <a:prstGeom prst="line">
            <a:avLst/>
          </a:prstGeom>
          <a:ln w="38100">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20411" y="224474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01</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0" name="文本框 9"/>
          <p:cNvSpPr txBox="1"/>
          <p:nvPr/>
        </p:nvSpPr>
        <p:spPr>
          <a:xfrm>
            <a:off x="6363093" y="2196226"/>
            <a:ext cx="4402317" cy="583565"/>
          </a:xfrm>
          <a:prstGeom prst="rect">
            <a:avLst/>
          </a:prstGeom>
          <a:noFill/>
        </p:spPr>
        <p:txBody>
          <a:bodyPr vert="horz" wrap="square" lIns="91440" tIns="45720" rIns="91440" bIns="45720" numCol="1" anchor="t">
            <a:spAutoFit/>
          </a:bodyPr>
          <a:lstStyle/>
          <a:p>
            <a:pPr eaLnBrk="0"/>
            <a:r>
              <a:rPr lang="zh-CN" altLang="en-US" sz="3200" dirty="0">
                <a:solidFill>
                  <a:schemeClr val="accent1">
                    <a:lumMod val="75000"/>
                  </a:schemeClr>
                </a:solidFill>
                <a:latin typeface="方正黑体简体" panose="02010601030101010101" pitchFamily="2" charset="-122"/>
                <a:ea typeface="方正黑体简体" panose="02010601030101010101" pitchFamily="2" charset="-122"/>
              </a:rPr>
              <a:t>可行性分析</a:t>
            </a:r>
            <a:endParaRPr lang="zh-CN" altLang="en-US" sz="3200"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5" name="矩形 14"/>
          <p:cNvSpPr/>
          <p:nvPr/>
        </p:nvSpPr>
        <p:spPr>
          <a:xfrm>
            <a:off x="5420412" y="491686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02</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6" name="文本框 15"/>
          <p:cNvSpPr txBox="1"/>
          <p:nvPr/>
        </p:nvSpPr>
        <p:spPr>
          <a:xfrm>
            <a:off x="6363093" y="4916866"/>
            <a:ext cx="4402317" cy="583565"/>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项目开发计划</a:t>
            </a:r>
            <a:endPar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 name="矩形 1"/>
          <p:cNvSpPr/>
          <p:nvPr/>
        </p:nvSpPr>
        <p:spPr>
          <a:xfrm>
            <a:off x="5420412" y="580586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03</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3" name="文本框 2"/>
          <p:cNvSpPr txBox="1"/>
          <p:nvPr/>
        </p:nvSpPr>
        <p:spPr>
          <a:xfrm>
            <a:off x="6363093" y="5805866"/>
            <a:ext cx="4402317" cy="583565"/>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其他</a:t>
            </a:r>
            <a:endPar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2" name="矩形 21"/>
          <p:cNvSpPr/>
          <p:nvPr/>
        </p:nvSpPr>
        <p:spPr>
          <a:xfrm>
            <a:off x="6503670" y="2980690"/>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1.1</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23" name="文本框 22"/>
          <p:cNvSpPr txBox="1"/>
          <p:nvPr/>
        </p:nvSpPr>
        <p:spPr>
          <a:xfrm>
            <a:off x="7225030" y="2950210"/>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操作可行性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8" name="矩形 27"/>
          <p:cNvSpPr/>
          <p:nvPr/>
        </p:nvSpPr>
        <p:spPr>
          <a:xfrm>
            <a:off x="6503670" y="3611245"/>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1.2</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29" name="文本框 28"/>
          <p:cNvSpPr txBox="1"/>
          <p:nvPr/>
        </p:nvSpPr>
        <p:spPr>
          <a:xfrm>
            <a:off x="7225030" y="3580765"/>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技术</a:t>
            </a: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30" name="矩形 29"/>
          <p:cNvSpPr/>
          <p:nvPr/>
        </p:nvSpPr>
        <p:spPr>
          <a:xfrm>
            <a:off x="6503670" y="4263390"/>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1.3</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31" name="文本框 30"/>
          <p:cNvSpPr txBox="1"/>
          <p:nvPr/>
        </p:nvSpPr>
        <p:spPr>
          <a:xfrm>
            <a:off x="7225030" y="4232910"/>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经济</a:t>
            </a: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500"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ldLvl="0" animBg="1"/>
      <p:bldP spid="10" grpId="0"/>
      <p:bldP spid="15" grpId="0" bldLvl="0" animBg="1"/>
      <p:bldP spid="16" grpId="0"/>
      <p:bldP spid="2" grpId="0" bldLvl="0" animBg="1"/>
      <p:bldP spid="3" grpId="0"/>
      <p:bldP spid="22" grpId="0" bldLvl="0" animBg="1"/>
      <p:bldP spid="23" grpId="0"/>
      <p:bldP spid="28" grpId="0" bldLvl="0" animBg="1"/>
      <p:bldP spid="29" grpId="0"/>
      <p:bldP spid="30" grpId="0" bldLvl="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(1)</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2974975" y="498475"/>
            <a:ext cx="6856095" cy="5861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(2)</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6" name="图片 5"/>
          <p:cNvPicPr>
            <a:picLocks noChangeAspect="1"/>
          </p:cNvPicPr>
          <p:nvPr/>
        </p:nvPicPr>
        <p:blipFill>
          <a:blip r:embed="rId1"/>
          <a:srcRect t="1180" b="545"/>
          <a:stretch>
            <a:fillRect/>
          </a:stretch>
        </p:blipFill>
        <p:spPr>
          <a:xfrm>
            <a:off x="3778885" y="269240"/>
            <a:ext cx="6193155" cy="6320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(3)</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3851910" y="-4445"/>
            <a:ext cx="4864100" cy="6862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7251508" y="1808820"/>
            <a:ext cx="3752442" cy="3495151"/>
            <a:chOff x="7251508" y="1808820"/>
            <a:chExt cx="3752442" cy="3495151"/>
          </a:xfrm>
        </p:grpSpPr>
        <p:sp>
          <p:nvSpPr>
            <p:cNvPr id="4" name="任意多边形: 形状 3"/>
            <p:cNvSpPr/>
            <p:nvPr/>
          </p:nvSpPr>
          <p:spPr>
            <a:xfrm>
              <a:off x="8391562" y="2281313"/>
              <a:ext cx="569406" cy="2340224"/>
            </a:xfrm>
            <a:custGeom>
              <a:avLst/>
              <a:gdLst/>
              <a:ahLst/>
              <a:cxnLst>
                <a:cxn ang="0">
                  <a:pos x="wd2" y="hd2"/>
                </a:cxn>
                <a:cxn ang="5400000">
                  <a:pos x="wd2" y="hd2"/>
                </a:cxn>
                <a:cxn ang="10800000">
                  <a:pos x="wd2" y="hd2"/>
                </a:cxn>
                <a:cxn ang="16200000">
                  <a:pos x="wd2" y="hd2"/>
                </a:cxn>
              </a:cxnLst>
              <a:rect l="0" t="0" r="r" b="b"/>
              <a:pathLst>
                <a:path w="16290" h="21600" extrusionOk="0">
                  <a:moveTo>
                    <a:pt x="16290" y="21600"/>
                  </a:moveTo>
                  <a:cubicBezTo>
                    <a:pt x="-3815" y="14910"/>
                    <a:pt x="-5310" y="7710"/>
                    <a:pt x="11804" y="0"/>
                  </a:cubicBezTo>
                </a:path>
              </a:pathLst>
            </a:custGeom>
            <a:ln>
              <a:solidFill>
                <a:srgbClr val="CFCFCF"/>
              </a:solidFill>
              <a:miter lim="400000"/>
            </a:ln>
          </p:spPr>
          <p:txBody>
            <a:bodyPr anchor="ctr"/>
            <a:lstStyle/>
            <a:p>
              <a:pPr algn="ctr"/>
            </a:p>
          </p:txBody>
        </p:sp>
        <p:sp>
          <p:nvSpPr>
            <p:cNvPr id="5" name="任意多边形: 形状 4"/>
            <p:cNvSpPr/>
            <p:nvPr/>
          </p:nvSpPr>
          <p:spPr>
            <a:xfrm>
              <a:off x="7463378" y="1808820"/>
              <a:ext cx="869896" cy="3495151"/>
            </a:xfrm>
            <a:custGeom>
              <a:avLst/>
              <a:gdLst/>
              <a:ahLst/>
              <a:cxnLst>
                <a:cxn ang="0">
                  <a:pos x="wd2" y="hd2"/>
                </a:cxn>
                <a:cxn ang="5400000">
                  <a:pos x="wd2" y="hd2"/>
                </a:cxn>
                <a:cxn ang="10800000">
                  <a:pos x="wd2" y="hd2"/>
                </a:cxn>
                <a:cxn ang="16200000">
                  <a:pos x="wd2" y="hd2"/>
                </a:cxn>
              </a:cxnLst>
              <a:rect l="0" t="0" r="r" b="b"/>
              <a:pathLst>
                <a:path w="16328" h="21600" extrusionOk="0">
                  <a:moveTo>
                    <a:pt x="16328" y="21600"/>
                  </a:moveTo>
                  <a:cubicBezTo>
                    <a:pt x="-3516" y="15007"/>
                    <a:pt x="-5272" y="7807"/>
                    <a:pt x="11059" y="0"/>
                  </a:cubicBezTo>
                </a:path>
              </a:pathLst>
            </a:custGeom>
            <a:ln>
              <a:solidFill>
                <a:srgbClr val="CFCFCF"/>
              </a:solidFill>
              <a:miter lim="400000"/>
            </a:ln>
          </p:spPr>
          <p:txBody>
            <a:bodyPr anchor="ctr"/>
            <a:lstStyle/>
            <a:p>
              <a:pPr algn="ctr"/>
            </a:p>
          </p:txBody>
        </p:sp>
        <p:sp>
          <p:nvSpPr>
            <p:cNvPr id="6" name="直接连接符 5"/>
            <p:cNvSpPr/>
            <p:nvPr/>
          </p:nvSpPr>
          <p:spPr>
            <a:xfrm>
              <a:off x="7296470" y="2210363"/>
              <a:ext cx="1878033" cy="1240099"/>
            </a:xfrm>
            <a:prstGeom prst="line">
              <a:avLst/>
            </a:prstGeom>
            <a:ln>
              <a:solidFill>
                <a:srgbClr val="CFCFCF"/>
              </a:solidFill>
              <a:miter lim="400000"/>
            </a:ln>
          </p:spPr>
          <p:txBody>
            <a:bodyPr anchor="ctr"/>
            <a:lstStyle/>
            <a:p>
              <a:pPr algn="ctr"/>
            </a:p>
          </p:txBody>
        </p:sp>
        <p:sp>
          <p:nvSpPr>
            <p:cNvPr id="7" name="直接连接符 6"/>
            <p:cNvSpPr/>
            <p:nvPr/>
          </p:nvSpPr>
          <p:spPr>
            <a:xfrm flipH="1">
              <a:off x="7291746" y="3454217"/>
              <a:ext cx="1887481" cy="1165588"/>
            </a:xfrm>
            <a:prstGeom prst="line">
              <a:avLst/>
            </a:prstGeom>
            <a:ln>
              <a:solidFill>
                <a:srgbClr val="CFCFCF"/>
              </a:solidFill>
              <a:miter lim="400000"/>
            </a:ln>
          </p:spPr>
          <p:txBody>
            <a:bodyPr anchor="ctr"/>
            <a:lstStyle/>
            <a:p>
              <a:pPr algn="ctr"/>
            </a:p>
          </p:txBody>
        </p:sp>
        <p:sp>
          <p:nvSpPr>
            <p:cNvPr id="8" name="任意多边形: 形状 7"/>
            <p:cNvSpPr/>
            <p:nvPr/>
          </p:nvSpPr>
          <p:spPr>
            <a:xfrm flipH="1">
              <a:off x="8257069" y="276825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p>
          </p:txBody>
        </p:sp>
        <p:sp>
          <p:nvSpPr>
            <p:cNvPr id="9" name="任意多边形: 形状 8"/>
            <p:cNvSpPr/>
            <p:nvPr/>
          </p:nvSpPr>
          <p:spPr>
            <a:xfrm flipH="1">
              <a:off x="8257069" y="371568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p>
          </p:txBody>
        </p:sp>
        <p:sp>
          <p:nvSpPr>
            <p:cNvPr id="10" name="任意多边形: 形状 9"/>
            <p:cNvSpPr/>
            <p:nvPr/>
          </p:nvSpPr>
          <p:spPr>
            <a:xfrm flipH="1">
              <a:off x="7489386" y="2260394"/>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1" name="任意多边形: 形状 10"/>
            <p:cNvSpPr/>
            <p:nvPr/>
          </p:nvSpPr>
          <p:spPr>
            <a:xfrm flipH="1">
              <a:off x="7251508" y="323038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2" name="任意多边形: 形状 11"/>
            <p:cNvSpPr/>
            <p:nvPr/>
          </p:nvSpPr>
          <p:spPr>
            <a:xfrm flipH="1">
              <a:off x="7489386" y="420037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3" name="椭圆 12"/>
            <p:cNvSpPr/>
            <p:nvPr/>
          </p:nvSpPr>
          <p:spPr>
            <a:xfrm flipH="1">
              <a:off x="9142793" y="2501334"/>
              <a:ext cx="1861157" cy="1861157"/>
            </a:xfrm>
            <a:prstGeom prst="ellipse">
              <a:avLst/>
            </a:prstGeom>
            <a:solidFill>
              <a:schemeClr val="accent1">
                <a:lumMod val="75000"/>
              </a:schemeClr>
            </a:solidFill>
            <a:ln w="12700">
              <a:miter lim="400000"/>
            </a:ln>
          </p:spPr>
          <p:txBody>
            <a:bodyPr wrap="none" lIns="19050" tIns="19050" rIns="19050" bIns="19050" anchor="ctr">
              <a:normAutofit/>
            </a:bodyPr>
            <a:lstStyle/>
            <a:p>
              <a:pPr algn="ctr">
                <a:defRPr sz="3200">
                  <a:solidFill>
                    <a:srgbClr val="FFFFFF"/>
                  </a:solidFill>
                </a:defRPr>
              </a:pPr>
              <a:r>
                <a:rPr lang="zh-CN" altLang="en-US" sz="1800" b="1" dirty="0">
                  <a:latin typeface="方正黑体简体" panose="02010601030101010101" pitchFamily="2" charset="-122"/>
                  <a:ea typeface="方正黑体简体" panose="02010601030101010101" pitchFamily="2" charset="-122"/>
                </a:rPr>
                <a:t>具体部分</a:t>
              </a:r>
              <a:endParaRPr lang="zh-CN" altLang="en-US" sz="1800" b="1" dirty="0">
                <a:latin typeface="方正黑体简体" panose="02010601030101010101" pitchFamily="2" charset="-122"/>
                <a:ea typeface="方正黑体简体" panose="02010601030101010101" pitchFamily="2" charset="-122"/>
              </a:endParaRPr>
            </a:p>
          </p:txBody>
        </p:sp>
        <p:sp>
          <p:nvSpPr>
            <p:cNvPr id="14" name="矩形 13"/>
            <p:cNvSpPr/>
            <p:nvPr/>
          </p:nvSpPr>
          <p:spPr>
            <a:xfrm>
              <a:off x="8302865" y="2854747"/>
              <a:ext cx="311468" cy="230073"/>
            </a:xfrm>
            <a:prstGeom prst="rect">
              <a:avLst/>
            </a:prstGeom>
            <a:ln w="12700">
              <a:miter lim="400000"/>
            </a:ln>
          </p:spPr>
          <p:txBody>
            <a:bodyPr lIns="25400" tIns="25400" rIns="25400" bIns="25400" anchor="ctr">
              <a:normAutofit fontScale="85000" lnSpcReduction="20000"/>
            </a:bodyPr>
            <a:lstStyle/>
            <a:p>
              <a:pPr algn="ctr"/>
              <a:r>
                <a:rPr lang="en-US" sz="1600" b="1"/>
                <a:t>A</a:t>
              </a:r>
              <a:endParaRPr lang="en-US" sz="1600" b="1" dirty="0"/>
            </a:p>
          </p:txBody>
        </p:sp>
        <p:sp>
          <p:nvSpPr>
            <p:cNvPr id="15" name="矩形 14"/>
            <p:cNvSpPr/>
            <p:nvPr/>
          </p:nvSpPr>
          <p:spPr>
            <a:xfrm>
              <a:off x="8302865" y="3795391"/>
              <a:ext cx="311468" cy="243208"/>
            </a:xfrm>
            <a:prstGeom prst="rect">
              <a:avLst/>
            </a:prstGeom>
            <a:ln w="12700">
              <a:miter lim="400000"/>
            </a:ln>
          </p:spPr>
          <p:txBody>
            <a:bodyPr lIns="25400" tIns="25400" rIns="25400" bIns="25400" anchor="ctr">
              <a:normAutofit fontScale="92500" lnSpcReduction="20000"/>
            </a:bodyPr>
            <a:lstStyle/>
            <a:p>
              <a:pPr algn="ctr"/>
              <a:r>
                <a:rPr lang="en-US" sz="1600" b="1"/>
                <a:t>A</a:t>
              </a:r>
              <a:endParaRPr lang="en-US" sz="1600" b="1" dirty="0"/>
            </a:p>
          </p:txBody>
        </p:sp>
        <p:sp>
          <p:nvSpPr>
            <p:cNvPr id="16" name="矩形 15"/>
            <p:cNvSpPr/>
            <p:nvPr/>
          </p:nvSpPr>
          <p:spPr>
            <a:xfrm>
              <a:off x="7368527" y="3336560"/>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a:p>
          </p:txBody>
        </p:sp>
        <p:sp>
          <p:nvSpPr>
            <p:cNvPr id="17" name="矩形 16"/>
            <p:cNvSpPr/>
            <p:nvPr/>
          </p:nvSpPr>
          <p:spPr>
            <a:xfrm>
              <a:off x="7619105" y="2347522"/>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dirty="0"/>
            </a:p>
          </p:txBody>
        </p:sp>
        <p:sp>
          <p:nvSpPr>
            <p:cNvPr id="18" name="矩形 17"/>
            <p:cNvSpPr/>
            <p:nvPr/>
          </p:nvSpPr>
          <p:spPr>
            <a:xfrm>
              <a:off x="7619105" y="4312900"/>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a:p>
          </p:txBody>
        </p:sp>
      </p:grpSp>
      <p:grpSp>
        <p:nvGrpSpPr>
          <p:cNvPr id="32" name="千图PPT彼岸天：ID 8661124库_组合 31"/>
          <p:cNvGrpSpPr/>
          <p:nvPr>
            <p:custDataLst>
              <p:tags r:id="rId2"/>
            </p:custDataLst>
          </p:nvPr>
        </p:nvGrpSpPr>
        <p:grpSpPr>
          <a:xfrm>
            <a:off x="1379477" y="1704307"/>
            <a:ext cx="2534920" cy="4041775"/>
            <a:chOff x="1379477" y="2005932"/>
            <a:chExt cx="2534920" cy="4041775"/>
          </a:xfrm>
        </p:grpSpPr>
        <p:sp>
          <p:nvSpPr>
            <p:cNvPr id="20" name="矩形 19"/>
            <p:cNvSpPr/>
            <p:nvPr/>
          </p:nvSpPr>
          <p:spPr>
            <a:xfrm>
              <a:off x="1379477" y="2622517"/>
              <a:ext cx="2534920" cy="3425190"/>
            </a:xfrm>
            <a:prstGeom prst="rect">
              <a:avLst/>
            </a:prstGeom>
            <a:ln w="12700">
              <a:miter lim="400000"/>
            </a:ln>
          </p:spPr>
          <p:txBody>
            <a:bodyPr wrap="square" lIns="0" tIns="0" rIns="0" bIns="0" anchor="t" anchorCtr="0">
              <a:normAutofit lnSpcReduction="10000"/>
            </a:bodyPr>
            <a:lstStyle/>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主要为项目提出-用户调研-模块分析-架构分析-评审五个部分。其中，</a:t>
              </a:r>
              <a:r>
                <a:rPr lang="zh-CN" altLang="en-US" sz="1400" b="1" dirty="0">
                  <a:solidFill>
                    <a:srgbClr val="FF0000"/>
                  </a:solidFill>
                  <a:latin typeface="方正黑体简体" panose="02010601030101010101" pitchFamily="2" charset="-122"/>
                  <a:ea typeface="方正黑体简体" panose="02010601030101010101" pitchFamily="2" charset="-122"/>
                </a:rPr>
                <a:t>用户调研</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部分非常重要，需要足够的样本进行分析目标人群以及目标人群偏好；</a:t>
              </a:r>
              <a:r>
                <a:rPr lang="zh-CN" altLang="en-US" sz="1400" b="1" dirty="0">
                  <a:solidFill>
                    <a:srgbClr val="FF0000"/>
                  </a:solidFill>
                  <a:latin typeface="方正黑体简体" panose="02010601030101010101" pitchFamily="2" charset="-122"/>
                  <a:ea typeface="方正黑体简体" panose="02010601030101010101" pitchFamily="2" charset="-122"/>
                </a:rPr>
                <a:t>模块分析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和</a:t>
              </a:r>
              <a:r>
                <a:rPr lang="zh-CN" altLang="en-US" sz="1400" b="1" dirty="0">
                  <a:solidFill>
                    <a:srgbClr val="FF0000"/>
                  </a:solidFill>
                  <a:latin typeface="方正黑体简体" panose="02010601030101010101" pitchFamily="2" charset="-122"/>
                  <a:ea typeface="方正黑体简体" panose="02010601030101010101" pitchFamily="2" charset="-122"/>
                </a:rPr>
                <a:t>架构分析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工作量相对较大，尤其是模块分析部分，需要对整个项目进行</a:t>
              </a:r>
              <a:r>
                <a:rPr lang="zh-CN" altLang="en-US" sz="1400" b="1" dirty="0">
                  <a:solidFill>
                    <a:srgbClr val="FF0000"/>
                  </a:solidFill>
                  <a:latin typeface="方正黑体简体" panose="02010601030101010101" pitchFamily="2" charset="-122"/>
                  <a:ea typeface="方正黑体简体" panose="02010601030101010101" pitchFamily="2" charset="-122"/>
                </a:rPr>
                <a:t>构思</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，并配合用户调研</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落实到各部分的具体功能。</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时间跨度：2020.10.3-10.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6</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耗时：13天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4" name="矩形 23"/>
            <p:cNvSpPr/>
            <p:nvPr/>
          </p:nvSpPr>
          <p:spPr>
            <a:xfrm>
              <a:off x="1379477" y="2005932"/>
              <a:ext cx="2534700" cy="456158"/>
            </a:xfrm>
            <a:prstGeom prst="rect">
              <a:avLst/>
            </a:prstGeom>
            <a:ln w="12700">
              <a:miter lim="400000"/>
            </a:ln>
          </p:spPr>
          <p:txBody>
            <a:bodyPr wrap="none" lIns="0" tIns="0" rIns="0" bIns="0" anchor="ctr" anchorCtr="0">
              <a:norm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选题评审</a:t>
              </a:r>
              <a:endParaRPr lang="zh-CN" altLang="en-US" b="1" dirty="0">
                <a:latin typeface="方正黑体简体" panose="02010601030101010101" pitchFamily="2" charset="-122"/>
                <a:ea typeface="方正黑体简体" panose="02010601030101010101" pitchFamily="2" charset="-122"/>
              </a:endParaRPr>
            </a:p>
          </p:txBody>
        </p:sp>
        <p:sp>
          <p:nvSpPr>
            <p:cNvPr id="28" name="直接连接符 27"/>
            <p:cNvSpPr/>
            <p:nvPr/>
          </p:nvSpPr>
          <p:spPr>
            <a:xfrm>
              <a:off x="1379477" y="2512306"/>
              <a:ext cx="2249976" cy="1"/>
            </a:xfrm>
            <a:prstGeom prst="line">
              <a:avLst/>
            </a:prstGeom>
            <a:ln>
              <a:solidFill>
                <a:srgbClr val="CFCFCF"/>
              </a:solidFill>
              <a:miter lim="400000"/>
            </a:ln>
          </p:spPr>
          <p:txBody>
            <a:bodyPr anchor="ctr"/>
            <a:lstStyle/>
            <a:p>
              <a:pPr algn="ctr"/>
            </a:p>
          </p:txBody>
        </p:sp>
      </p:grpSp>
      <p:grpSp>
        <p:nvGrpSpPr>
          <p:cNvPr id="33" name="千图PPT彼岸天：ID 8661124库_组合 32"/>
          <p:cNvGrpSpPr/>
          <p:nvPr>
            <p:custDataLst>
              <p:tags r:id="rId3"/>
            </p:custDataLst>
          </p:nvPr>
        </p:nvGrpSpPr>
        <p:grpSpPr>
          <a:xfrm>
            <a:off x="4256912" y="1718291"/>
            <a:ext cx="2534920" cy="4027170"/>
            <a:chOff x="4256912" y="2019916"/>
            <a:chExt cx="2534920" cy="4027170"/>
          </a:xfrm>
        </p:grpSpPr>
        <p:sp>
          <p:nvSpPr>
            <p:cNvPr id="22" name="矩形 21"/>
            <p:cNvSpPr/>
            <p:nvPr/>
          </p:nvSpPr>
          <p:spPr>
            <a:xfrm>
              <a:off x="4256912" y="2622531"/>
              <a:ext cx="2534920" cy="3424555"/>
            </a:xfrm>
            <a:prstGeom prst="rect">
              <a:avLst/>
            </a:prstGeom>
            <a:ln w="12700">
              <a:miter lim="400000"/>
            </a:ln>
          </p:spPr>
          <p:txBody>
            <a:bodyPr wrap="square" lIns="0" tIns="0" rIns="0" bIns="0" anchor="t" anchorCtr="0">
              <a:normAutofit lnSpcReduction="10000"/>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项目计划</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的制定以及相关</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风险监控</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。其前者主要分为范围计划</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任务定义</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项目进度</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-WBS-</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质量计划五大部分，其中</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项目进度</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的管控尤为重要，直接关系到了项目的成功与否；后者需要对新出现及预先制定的策略或措施不见效或性质随着时间推移而发生变化的风险进行</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控制</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时间跨度：2020.10.20-10.29</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耗时：9天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主负责人：刘羽佳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6" name="矩形 25"/>
            <p:cNvSpPr/>
            <p:nvPr/>
          </p:nvSpPr>
          <p:spPr>
            <a:xfrm>
              <a:off x="4256912" y="2019916"/>
              <a:ext cx="2534700" cy="456158"/>
            </a:xfrm>
            <a:prstGeom prst="rect">
              <a:avLst/>
            </a:prstGeom>
            <a:ln w="12700">
              <a:miter lim="400000"/>
            </a:ln>
          </p:spPr>
          <p:txBody>
            <a:bodyPr wrap="none" lIns="0" tIns="0" rIns="0" bIns="0" anchor="ctr" anchorCtr="0">
              <a:norm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项目管理</a:t>
              </a:r>
              <a:endParaRPr lang="zh-CN" altLang="en-US" b="1" dirty="0">
                <a:latin typeface="方正黑体简体" panose="02010601030101010101" pitchFamily="2" charset="-122"/>
                <a:ea typeface="方正黑体简体" panose="02010601030101010101" pitchFamily="2" charset="-122"/>
              </a:endParaRPr>
            </a:p>
          </p:txBody>
        </p:sp>
        <p:sp>
          <p:nvSpPr>
            <p:cNvPr id="30" name="直接连接符 29"/>
            <p:cNvSpPr/>
            <p:nvPr/>
          </p:nvSpPr>
          <p:spPr>
            <a:xfrm>
              <a:off x="4256912" y="2512306"/>
              <a:ext cx="2249978" cy="1"/>
            </a:xfrm>
            <a:prstGeom prst="line">
              <a:avLst/>
            </a:prstGeom>
            <a:ln>
              <a:solidFill>
                <a:srgbClr val="CFCFCF"/>
              </a:solidFill>
              <a:miter lim="400000"/>
            </a:ln>
          </p:spPr>
          <p:txBody>
            <a:bodyPr anchor="ctr"/>
            <a:lstStyle/>
            <a:p>
              <a:pPr algn="ctr"/>
            </a:p>
          </p:txBody>
        </p:sp>
      </p:grpSp>
      <p:sp>
        <p:nvSpPr>
          <p:cNvPr id="37" name="文本框 3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ppt_x</p:attrName>
                                        </p:attrNameLst>
                                      </p:cBhvr>
                                      <p:tavLst>
                                        <p:tav tm="0">
                                          <p:val>
                                            <p:strVal val="#ppt_x+#ppt_w*1.125000"/>
                                          </p:val>
                                        </p:tav>
                                        <p:tav tm="100000">
                                          <p:val>
                                            <p:strVal val="#ppt_x"/>
                                          </p:val>
                                        </p:tav>
                                      </p:tavLst>
                                    </p:anim>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2044" y="2142584"/>
            <a:ext cx="1623576" cy="1623576"/>
          </a:xfrm>
          <a:prstGeom prst="ellipse">
            <a:avLst/>
          </a:prstGeom>
          <a:solidFill>
            <a:schemeClr val="bg1"/>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1098425" y="1548965"/>
            <a:ext cx="2810815" cy="2810815"/>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823305" y="4176670"/>
            <a:ext cx="1018052" cy="1018052"/>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504767" y="3858132"/>
            <a:ext cx="1655128" cy="1655128"/>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207973" y="4765004"/>
            <a:ext cx="692083" cy="692083"/>
          </a:xfrm>
          <a:prstGeom prst="ellipse">
            <a:avLst/>
          </a:prstGeom>
          <a:solidFill>
            <a:schemeClr val="accent1">
              <a:lumMod val="40000"/>
              <a:lumOff val="60000"/>
            </a:schemeClr>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95000"/>
                </a:schemeClr>
              </a:solidFill>
            </a:endParaRPr>
          </a:p>
        </p:txBody>
      </p:sp>
      <p:sp>
        <p:nvSpPr>
          <p:cNvPr id="18" name="椭圆 17"/>
          <p:cNvSpPr/>
          <p:nvPr/>
        </p:nvSpPr>
        <p:spPr>
          <a:xfrm>
            <a:off x="1991427" y="4548458"/>
            <a:ext cx="1125174" cy="1125174"/>
          </a:xfrm>
          <a:prstGeom prst="ellipse">
            <a:avLst/>
          </a:prstGeom>
          <a:noFill/>
          <a:ln>
            <a:solidFill>
              <a:schemeClr val="accent1">
                <a:lumMod val="40000"/>
                <a:lumOff val="6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81781" y="4104520"/>
            <a:ext cx="1089243" cy="1089243"/>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2940968" y="3763707"/>
            <a:ext cx="1770869" cy="1770869"/>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22705" y="1331632"/>
            <a:ext cx="554702" cy="5547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758060" y="5153100"/>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96560" y="5132794"/>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55379" y="2742153"/>
            <a:ext cx="1097280"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具体部分</a:t>
            </a:r>
            <a:endParaRPr lang="zh-CN" altLang="en-US" b="1" dirty="0">
              <a:latin typeface="方正黑体简体" panose="02010601030101010101" pitchFamily="2" charset="-122"/>
              <a:ea typeface="方正黑体简体" panose="02010601030101010101" pitchFamily="2" charset="-122"/>
            </a:endParaRPr>
          </a:p>
        </p:txBody>
      </p:sp>
      <p:sp>
        <p:nvSpPr>
          <p:cNvPr id="26" name="文本框 25"/>
          <p:cNvSpPr txBox="1"/>
          <p:nvPr/>
        </p:nvSpPr>
        <p:spPr>
          <a:xfrm>
            <a:off x="1154775" y="4437321"/>
            <a:ext cx="354965"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altLang="zh-CN" b="1" dirty="0">
                <a:solidFill>
                  <a:schemeClr val="bg1"/>
                </a:solidFill>
                <a:latin typeface="方正黑体简体" panose="02010601030101010101" pitchFamily="2" charset="-122"/>
                <a:ea typeface="方正黑体简体" panose="02010601030101010101" pitchFamily="2" charset="-122"/>
              </a:rPr>
              <a:t>A</a:t>
            </a:r>
            <a:endParaRPr lang="en-US" altLang="zh-CN" b="1" dirty="0">
              <a:solidFill>
                <a:schemeClr val="bg1"/>
              </a:solidFill>
              <a:latin typeface="方正黑体简体" panose="02010601030101010101" pitchFamily="2" charset="-122"/>
              <a:ea typeface="方正黑体简体" panose="02010601030101010101" pitchFamily="2" charset="-122"/>
            </a:endParaRPr>
          </a:p>
        </p:txBody>
      </p:sp>
      <p:sp>
        <p:nvSpPr>
          <p:cNvPr id="27" name="文本框 26"/>
          <p:cNvSpPr txBox="1"/>
          <p:nvPr/>
        </p:nvSpPr>
        <p:spPr>
          <a:xfrm>
            <a:off x="3656406" y="4437321"/>
            <a:ext cx="339090"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b="1" dirty="0">
                <a:solidFill>
                  <a:schemeClr val="bg1"/>
                </a:solidFill>
                <a:latin typeface="方正黑体简体" panose="02010601030101010101" pitchFamily="2" charset="-122"/>
                <a:ea typeface="方正黑体简体" panose="02010601030101010101" pitchFamily="2" charset="-122"/>
              </a:rPr>
              <a:t>B</a:t>
            </a:r>
            <a:endParaRPr lang="en-US" b="1" dirty="0">
              <a:solidFill>
                <a:schemeClr val="bg1"/>
              </a:solidFill>
              <a:latin typeface="方正黑体简体" panose="02010601030101010101" pitchFamily="2" charset="-122"/>
              <a:ea typeface="方正黑体简体" panose="02010601030101010101" pitchFamily="2" charset="-122"/>
            </a:endParaRPr>
          </a:p>
        </p:txBody>
      </p:sp>
      <p:sp>
        <p:nvSpPr>
          <p:cNvPr id="28" name="文本框 27"/>
          <p:cNvSpPr txBox="1"/>
          <p:nvPr/>
        </p:nvSpPr>
        <p:spPr>
          <a:xfrm>
            <a:off x="2402242" y="4936317"/>
            <a:ext cx="302895" cy="349250"/>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sz="1400" b="1" dirty="0">
                <a:latin typeface="方正黑体简体" panose="02010601030101010101" pitchFamily="2" charset="-122"/>
                <a:ea typeface="方正黑体简体" panose="02010601030101010101" pitchFamily="2" charset="-122"/>
              </a:rPr>
              <a:t>C</a:t>
            </a:r>
            <a:endParaRPr lang="en-US" sz="1400" b="1" dirty="0">
              <a:latin typeface="方正黑体简体" panose="02010601030101010101" pitchFamily="2" charset="-122"/>
              <a:ea typeface="方正黑体简体" panose="02010601030101010101" pitchFamily="2" charset="-122"/>
            </a:endParaRPr>
          </a:p>
        </p:txBody>
      </p:sp>
      <p:grpSp>
        <p:nvGrpSpPr>
          <p:cNvPr id="42" name="组合 41"/>
          <p:cNvGrpSpPr/>
          <p:nvPr/>
        </p:nvGrpSpPr>
        <p:grpSpPr>
          <a:xfrm>
            <a:off x="5060723" y="1587500"/>
            <a:ext cx="2952750" cy="3968115"/>
            <a:chOff x="5060723" y="1587500"/>
            <a:chExt cx="2952750" cy="3968115"/>
          </a:xfrm>
        </p:grpSpPr>
        <p:sp>
          <p:nvSpPr>
            <p:cNvPr id="6" name="矩形: 圆角 5"/>
            <p:cNvSpPr/>
            <p:nvPr/>
          </p:nvSpPr>
          <p:spPr>
            <a:xfrm>
              <a:off x="5060723" y="1587500"/>
              <a:ext cx="2952750" cy="3968115"/>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204838" y="2167984"/>
              <a:ext cx="2681862" cy="2933700"/>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任务重点在于分析出需求，主要任务为建立用户组</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提出需求</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可行性分析</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需求变更</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需求评审，其中</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可行性分析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尤为重要，需要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参考</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已有的系统，还要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联系用户组</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商讨具体</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需求变更</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solidFill>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时间跨度：2020.11.1-11.19</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耗时：18天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1" name="矩形 30"/>
            <p:cNvSpPr/>
            <p:nvPr/>
          </p:nvSpPr>
          <p:spPr>
            <a:xfrm>
              <a:off x="5204837" y="1766720"/>
              <a:ext cx="2034163" cy="423545"/>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需求分析</a:t>
              </a:r>
              <a:endParaRPr lang="zh-CN" altLang="en-US" b="1" dirty="0">
                <a:latin typeface="方正黑体简体" panose="02010601030101010101" pitchFamily="2" charset="-122"/>
                <a:ea typeface="方正黑体简体" panose="02010601030101010101" pitchFamily="2" charset="-122"/>
              </a:endParaRPr>
            </a:p>
          </p:txBody>
        </p:sp>
      </p:grpSp>
      <p:grpSp>
        <p:nvGrpSpPr>
          <p:cNvPr id="43" name="组合 42"/>
          <p:cNvGrpSpPr/>
          <p:nvPr/>
        </p:nvGrpSpPr>
        <p:grpSpPr>
          <a:xfrm>
            <a:off x="8515123" y="1587500"/>
            <a:ext cx="2952750" cy="3968115"/>
            <a:chOff x="8515123" y="1587500"/>
            <a:chExt cx="2952750" cy="3968115"/>
          </a:xfrm>
        </p:grpSpPr>
        <p:sp>
          <p:nvSpPr>
            <p:cNvPr id="7" name="矩形: 圆角 6"/>
            <p:cNvSpPr/>
            <p:nvPr/>
          </p:nvSpPr>
          <p:spPr>
            <a:xfrm>
              <a:off x="8515123" y="1587500"/>
              <a:ext cx="2952750" cy="3968115"/>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8650680" y="2167984"/>
              <a:ext cx="2681862" cy="2933700"/>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任务重点在于建立整个网站的</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框架</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，主要任务为系统功能的统计分析设计</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技术的验证</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设计评审，其中系统功能的统计分析设计需要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联络</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前后端开发人员一起设计接口文档等。</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solidFill>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时间跨度：2020.10.15-11.5</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耗时：21天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35" name="矩形 34"/>
            <p:cNvSpPr/>
            <p:nvPr/>
          </p:nvSpPr>
          <p:spPr>
            <a:xfrm>
              <a:off x="8650679" y="1766720"/>
              <a:ext cx="2034163" cy="423545"/>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系统设计</a:t>
              </a:r>
              <a:endParaRPr lang="zh-CN" altLang="en-US" b="1" dirty="0">
                <a:latin typeface="方正黑体简体" panose="02010601030101010101" pitchFamily="2" charset="-122"/>
                <a:ea typeface="方正黑体简体" panose="02010601030101010101" pitchFamily="2" charset="-122"/>
              </a:endParaRPr>
            </a:p>
          </p:txBody>
        </p:sp>
      </p:grpSp>
      <p:sp>
        <p:nvSpPr>
          <p:cNvPr id="33" name="文本框 32"/>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500"/>
                            </p:stCondLst>
                            <p:childTnLst>
                              <p:par>
                                <p:cTn id="81" presetID="7" presetClass="entr" presetSubtype="4" fill="hold" nodeType="afterEffect">
                                  <p:stCondLst>
                                    <p:cond delay="0"/>
                                  </p:stCondLst>
                                  <p:childTnLst>
                                    <p:set>
                                      <p:cBhvr>
                                        <p:cTn id="82" dur="500"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fmla="">
                                          <p:val>
                                            <p:strVal val="#ppt_x"/>
                                          </p:val>
                                        </p:tav>
                                        <p:tav tm="100000" fmla="">
                                          <p:val>
                                            <p:strVal val="#ppt_x"/>
                                          </p:val>
                                        </p:tav>
                                      </p:tavLst>
                                    </p:anim>
                                    <p:anim calcmode="lin" valueType="num">
                                      <p:cBhvr additive="base">
                                        <p:cTn id="84" dur="500" fill="hold"/>
                                        <p:tgtEl>
                                          <p:spTgt spid="42"/>
                                        </p:tgtEl>
                                        <p:attrNameLst>
                                          <p:attrName>ppt_y</p:attrName>
                                        </p:attrNameLst>
                                      </p:cBhvr>
                                      <p:tavLst>
                                        <p:tav tm="0" fmla="">
                                          <p:val>
                                            <p:strVal val="1+#ppt_h/2"/>
                                          </p:val>
                                        </p:tav>
                                        <p:tav tm="100000" fmla="">
                                          <p:val>
                                            <p:strVal val="#ppt_y"/>
                                          </p:val>
                                        </p:tav>
                                      </p:tavLst>
                                    </p:anim>
                                  </p:childTnLst>
                                </p:cTn>
                              </p:par>
                              <p:par>
                                <p:cTn id="85" presetID="7" presetClass="entr" presetSubtype="4" fill="hold" nodeType="withEffect">
                                  <p:stCondLst>
                                    <p:cond delay="0"/>
                                  </p:stCondLst>
                                  <p:childTnLst>
                                    <p:set>
                                      <p:cBhvr>
                                        <p:cTn id="86" dur="500" fill="hold">
                                          <p:stCondLst>
                                            <p:cond delay="0"/>
                                          </p:stCondLst>
                                        </p:cTn>
                                        <p:tgtEl>
                                          <p:spTgt spid="43"/>
                                        </p:tgtEl>
                                        <p:attrNameLst>
                                          <p:attrName>style.visibility</p:attrName>
                                        </p:attrNameLst>
                                      </p:cBhvr>
                                      <p:to>
                                        <p:strVal val="visible"/>
                                      </p:to>
                                    </p:set>
                                    <p:anim calcmode="lin" valueType="num">
                                      <p:cBhvr additive="base">
                                        <p:cTn id="87" dur="500" fill="hold"/>
                                        <p:tgtEl>
                                          <p:spTgt spid="43"/>
                                        </p:tgtEl>
                                        <p:attrNameLst>
                                          <p:attrName>ppt_x</p:attrName>
                                        </p:attrNameLst>
                                      </p:cBhvr>
                                      <p:tavLst>
                                        <p:tav tm="0" fmla="">
                                          <p:val>
                                            <p:strVal val="#ppt_x"/>
                                          </p:val>
                                        </p:tav>
                                        <p:tav tm="100000" fmla="">
                                          <p:val>
                                            <p:strVal val="#ppt_x"/>
                                          </p:val>
                                        </p:tav>
                                      </p:tavLst>
                                    </p:anim>
                                    <p:anim calcmode="lin" valueType="num">
                                      <p:cBhvr additive="base">
                                        <p:cTn id="88" dur="500" fill="hold"/>
                                        <p:tgtEl>
                                          <p:spTgt spid="43"/>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4" grpId="0" bldLvl="0" animBg="1"/>
      <p:bldP spid="15" grpId="0" bldLvl="0" animBg="1"/>
      <p:bldP spid="17" grpId="0" bldLvl="0" animBg="1"/>
      <p:bldP spid="18" grpId="0" bldLvl="0" animBg="1"/>
      <p:bldP spid="20" grpId="0" bldLvl="0" animBg="1"/>
      <p:bldP spid="21" grpId="0" bldLvl="0" animBg="1"/>
      <p:bldP spid="22" grpId="0" bldLvl="0" animBg="1"/>
      <p:bldP spid="23" grpId="0" bldLvl="0" animBg="1"/>
      <p:bldP spid="24" grpId="0" bldLvl="0" animBg="1"/>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4" name="组合 3"/>
          <p:cNvGrpSpPr/>
          <p:nvPr/>
        </p:nvGrpSpPr>
        <p:grpSpPr>
          <a:xfrm>
            <a:off x="3691890" y="1906270"/>
            <a:ext cx="4870450" cy="3331845"/>
            <a:chOff x="5848" y="3705"/>
            <a:chExt cx="7670" cy="5247"/>
          </a:xfrm>
        </p:grpSpPr>
        <p:sp>
          <p:nvSpPr>
            <p:cNvPr id="31" name="1"/>
            <p:cNvSpPr/>
            <p:nvPr>
              <p:custDataLst>
                <p:tags r:id="rId1"/>
              </p:custDataLst>
            </p:nvPr>
          </p:nvSpPr>
          <p:spPr>
            <a:xfrm>
              <a:off x="9978" y="3705"/>
              <a:ext cx="3540" cy="2734"/>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2" name="1"/>
            <p:cNvSpPr/>
            <p:nvPr>
              <p:custDataLst>
                <p:tags r:id="rId2"/>
              </p:custDataLst>
            </p:nvPr>
          </p:nvSpPr>
          <p:spPr>
            <a:xfrm flipH="1">
              <a:off x="5848" y="3705"/>
              <a:ext cx="3540" cy="2734"/>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3" name="1"/>
            <p:cNvSpPr/>
            <p:nvPr>
              <p:custDataLst>
                <p:tags r:id="rId3"/>
              </p:custDataLst>
            </p:nvPr>
          </p:nvSpPr>
          <p:spPr>
            <a:xfrm flipV="1">
              <a:off x="9978" y="6711"/>
              <a:ext cx="2322" cy="1793"/>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4" name="1"/>
            <p:cNvSpPr/>
            <p:nvPr>
              <p:custDataLst>
                <p:tags r:id="rId4"/>
              </p:custDataLst>
            </p:nvPr>
          </p:nvSpPr>
          <p:spPr>
            <a:xfrm flipH="1" flipV="1">
              <a:off x="7066" y="6711"/>
              <a:ext cx="2322" cy="1793"/>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52" name="1"/>
            <p:cNvSpPr/>
            <p:nvPr>
              <p:custDataLst>
                <p:tags r:id="rId5"/>
              </p:custDataLst>
            </p:nvPr>
          </p:nvSpPr>
          <p:spPr bwMode="auto">
            <a:xfrm>
              <a:off x="6833" y="4885"/>
              <a:ext cx="761" cy="64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3" name="1"/>
            <p:cNvSpPr>
              <a:spLocks noChangeAspect="1"/>
            </p:cNvSpPr>
            <p:nvPr>
              <p:custDataLst>
                <p:tags r:id="rId6"/>
              </p:custDataLst>
            </p:nvPr>
          </p:nvSpPr>
          <p:spPr bwMode="auto">
            <a:xfrm>
              <a:off x="10967" y="7232"/>
              <a:ext cx="800" cy="67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4" name="1"/>
            <p:cNvSpPr/>
            <p:nvPr>
              <p:custDataLst>
                <p:tags r:id="rId7"/>
              </p:custDataLst>
            </p:nvPr>
          </p:nvSpPr>
          <p:spPr bwMode="auto">
            <a:xfrm>
              <a:off x="7686" y="7263"/>
              <a:ext cx="728" cy="61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anchor="ctr"/>
            <a:lstStyle/>
            <a:p>
              <a:pPr algn="ctr"/>
              <a:endParaRPr>
                <a:solidFill>
                  <a:schemeClr val="tx1">
                    <a:lumMod val="85000"/>
                    <a:lumOff val="15000"/>
                  </a:schemeClr>
                </a:solidFill>
                <a:cs typeface="+mn-ea"/>
                <a:sym typeface="+mn-lt"/>
              </a:endParaRPr>
            </a:p>
          </p:txBody>
        </p:sp>
        <p:sp>
          <p:nvSpPr>
            <p:cNvPr id="55" name="1"/>
            <p:cNvSpPr/>
            <p:nvPr>
              <p:custDataLst>
                <p:tags r:id="rId8"/>
              </p:custDataLst>
            </p:nvPr>
          </p:nvSpPr>
          <p:spPr bwMode="auto">
            <a:xfrm>
              <a:off x="11751" y="4918"/>
              <a:ext cx="684" cy="57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cxnSp>
          <p:nvCxnSpPr>
            <p:cNvPr id="60" name="直接连接符 59"/>
            <p:cNvCxnSpPr/>
            <p:nvPr/>
          </p:nvCxnSpPr>
          <p:spPr>
            <a:xfrm>
              <a:off x="9683" y="4575"/>
              <a:ext cx="0" cy="4084"/>
            </a:xfrm>
            <a:prstGeom prst="line">
              <a:avLst/>
            </a:prstGeom>
            <a:solidFill>
              <a:srgbClr val="00B0F0"/>
            </a:solidFill>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8883" y="3873"/>
              <a:ext cx="1600" cy="1600"/>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65" name="椭圆 64"/>
            <p:cNvSpPr/>
            <p:nvPr/>
          </p:nvSpPr>
          <p:spPr>
            <a:xfrm>
              <a:off x="9388" y="8364"/>
              <a:ext cx="589" cy="589"/>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cs typeface="+mn-ea"/>
                <a:sym typeface="+mn-lt"/>
              </a:endParaRPr>
            </a:p>
          </p:txBody>
        </p:sp>
        <p:sp>
          <p:nvSpPr>
            <p:cNvPr id="59" name="任意多边形: 形状 17"/>
            <p:cNvSpPr/>
            <p:nvPr/>
          </p:nvSpPr>
          <p:spPr bwMode="auto">
            <a:xfrm>
              <a:off x="9306" y="4323"/>
              <a:ext cx="754" cy="63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grpSp>
      <p:sp>
        <p:nvSpPr>
          <p:cNvPr id="3" name="文本框 2"/>
          <p:cNvSpPr txBox="1"/>
          <p:nvPr/>
        </p:nvSpPr>
        <p:spPr>
          <a:xfrm>
            <a:off x="4965" y="232360"/>
            <a:ext cx="12191999" cy="521970"/>
          </a:xfrm>
          <a:prstGeom prst="rect">
            <a:avLst/>
          </a:prstGeom>
          <a:noFill/>
        </p:spPr>
        <p:txBody>
          <a:bodyPr wrap="square" rtlCol="0">
            <a:spAutoFit/>
          </a:bodyPr>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5" name="千图PPT彼岸天：ID 8661124库_组合 31"/>
          <p:cNvGrpSpPr/>
          <p:nvPr>
            <p:custDataLst>
              <p:tags r:id="rId9"/>
            </p:custDataLst>
          </p:nvPr>
        </p:nvGrpSpPr>
        <p:grpSpPr>
          <a:xfrm>
            <a:off x="739775" y="2240915"/>
            <a:ext cx="2534920" cy="3230245"/>
            <a:chOff x="1379477" y="2005932"/>
            <a:chExt cx="2534920" cy="4041775"/>
          </a:xfrm>
        </p:grpSpPr>
        <p:sp>
          <p:nvSpPr>
            <p:cNvPr id="6" name="矩形 5"/>
            <p:cNvSpPr/>
            <p:nvPr/>
          </p:nvSpPr>
          <p:spPr>
            <a:xfrm>
              <a:off x="1379477" y="2622487"/>
              <a:ext cx="2534920" cy="3425220"/>
            </a:xfrm>
            <a:prstGeom prst="rect">
              <a:avLst/>
            </a:prstGeom>
            <a:ln w="12700">
              <a:miter lim="400000"/>
            </a:ln>
          </p:spPr>
          <p:txBody>
            <a:bodyPr wrap="square" lIns="0" tIns="0" rIns="0" bIns="0" anchor="t" anchorCtr="0">
              <a:normAutofit/>
            </a:bodyPr>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主要为列出代码清单</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文档编写</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代码编写，这部分的</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任务重点在于</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代码编写</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协调</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前后端开发人员</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将之前所有的需求设计用代码实现。</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4" name="矩形 23"/>
            <p:cNvSpPr/>
            <p:nvPr/>
          </p:nvSpPr>
          <p:spPr>
            <a:xfrm>
              <a:off x="1379477" y="2005932"/>
              <a:ext cx="2534700" cy="456158"/>
            </a:xfrm>
            <a:prstGeom prst="rect">
              <a:avLst/>
            </a:prstGeom>
            <a:ln w="12700">
              <a:miter lim="400000"/>
            </a:ln>
          </p:spPr>
          <p:txBody>
            <a:bodyPr wrap="none" lIns="0" tIns="0" rIns="0" bIns="0" anchor="ctr" anchorCtr="0">
              <a:norm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系统实现</a:t>
              </a:r>
              <a:endParaRPr lang="zh-CN" altLang="en-US" b="1" dirty="0">
                <a:latin typeface="方正黑体简体" panose="02010601030101010101" pitchFamily="2" charset="-122"/>
                <a:ea typeface="方正黑体简体" panose="02010601030101010101" pitchFamily="2" charset="-122"/>
              </a:endParaRPr>
            </a:p>
          </p:txBody>
        </p:sp>
        <p:sp>
          <p:nvSpPr>
            <p:cNvPr id="28" name="直接连接符 27"/>
            <p:cNvSpPr/>
            <p:nvPr/>
          </p:nvSpPr>
          <p:spPr>
            <a:xfrm>
              <a:off x="1379477" y="2512306"/>
              <a:ext cx="2249976" cy="1"/>
            </a:xfrm>
            <a:prstGeom prst="line">
              <a:avLst/>
            </a:prstGeom>
            <a:ln>
              <a:solidFill>
                <a:srgbClr val="CFCFCF"/>
              </a:solidFill>
              <a:miter lim="400000"/>
            </a:ln>
          </p:spPr>
          <p:txBody>
            <a:bodyPr anchor="ctr"/>
            <a:p>
              <a:pPr algn="ctr"/>
            </a:p>
          </p:txBody>
        </p:sp>
      </p:grpSp>
      <p:grpSp>
        <p:nvGrpSpPr>
          <p:cNvPr id="11" name="千图PPT彼岸天：ID 8661124库_组合 31"/>
          <p:cNvGrpSpPr/>
          <p:nvPr>
            <p:custDataLst>
              <p:tags r:id="rId10"/>
            </p:custDataLst>
          </p:nvPr>
        </p:nvGrpSpPr>
        <p:grpSpPr>
          <a:xfrm>
            <a:off x="8985885" y="2240915"/>
            <a:ext cx="2534920" cy="3230245"/>
            <a:chOff x="1379477" y="2005932"/>
            <a:chExt cx="2534920" cy="4041775"/>
          </a:xfrm>
        </p:grpSpPr>
        <p:sp>
          <p:nvSpPr>
            <p:cNvPr id="12" name="矩形 11"/>
            <p:cNvSpPr/>
            <p:nvPr/>
          </p:nvSpPr>
          <p:spPr>
            <a:xfrm>
              <a:off x="1379477" y="2622517"/>
              <a:ext cx="2534920" cy="3425190"/>
            </a:xfrm>
            <a:prstGeom prst="rect">
              <a:avLst/>
            </a:prstGeom>
            <a:ln w="12700">
              <a:miter lim="400000"/>
            </a:ln>
          </p:spPr>
          <p:txBody>
            <a:bodyPr wrap="square" lIns="0" tIns="0" rIns="0" bIns="0" anchor="t" anchorCtr="0">
              <a:normAutofit/>
            </a:bodyPr>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主要为制定测试方案</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书写测试样例</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实际测试</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撰写测试报告，任务重点为测试</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方案</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的制定，该任务需对系统的设计非常了解，才能够测试的完整。</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31</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6</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13" name="矩形 12"/>
            <p:cNvSpPr/>
            <p:nvPr/>
          </p:nvSpPr>
          <p:spPr>
            <a:xfrm>
              <a:off x="1379477" y="2005932"/>
              <a:ext cx="2534700" cy="456158"/>
            </a:xfrm>
            <a:prstGeom prst="rect">
              <a:avLst/>
            </a:prstGeom>
            <a:ln w="12700">
              <a:miter lim="400000"/>
            </a:ln>
          </p:spPr>
          <p:txBody>
            <a:bodyPr wrap="none" lIns="0" tIns="0" rIns="0" bIns="0" anchor="ctr" anchorCtr="0">
              <a:norm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系统测试</a:t>
              </a:r>
              <a:endParaRPr lang="zh-CN" altLang="en-US" b="1" dirty="0">
                <a:latin typeface="方正黑体简体" panose="02010601030101010101" pitchFamily="2" charset="-122"/>
                <a:ea typeface="方正黑体简体" panose="02010601030101010101" pitchFamily="2" charset="-122"/>
              </a:endParaRPr>
            </a:p>
          </p:txBody>
        </p:sp>
        <p:sp>
          <p:nvSpPr>
            <p:cNvPr id="14" name="直接连接符 13"/>
            <p:cNvSpPr/>
            <p:nvPr/>
          </p:nvSpPr>
          <p:spPr>
            <a:xfrm>
              <a:off x="1379477" y="2512306"/>
              <a:ext cx="2249976" cy="1"/>
            </a:xfrm>
            <a:prstGeom prst="line">
              <a:avLst/>
            </a:prstGeom>
            <a:ln>
              <a:solidFill>
                <a:srgbClr val="CFCFCF"/>
              </a:solidFill>
              <a:miter lim="400000"/>
            </a:ln>
          </p:spPr>
          <p:txBody>
            <a:bodyPr anchor="ctr"/>
            <a:p>
              <a:pPr algn="ct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aphicFrame>
        <p:nvGraphicFramePr>
          <p:cNvPr id="5" name="图表 4"/>
          <p:cNvGraphicFramePr/>
          <p:nvPr/>
        </p:nvGraphicFramePr>
        <p:xfrm>
          <a:off x="473075" y="768985"/>
          <a:ext cx="11245850" cy="53193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项目开发计划 </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&amp; </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任务时间细分</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甘特图</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735330" y="1684655"/>
            <a:ext cx="10720705" cy="829945"/>
          </a:xfrm>
          <a:prstGeom prst="rect">
            <a:avLst/>
          </a:prstGeom>
          <a:noFill/>
        </p:spPr>
        <p:txBody>
          <a:bodyPr wrap="square" rtlCol="0">
            <a:spAutoFit/>
          </a:bodyPr>
          <a:lstStyle/>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参考《GB8567-</a:t>
            </a:r>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88</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计算机软件文档编制规范》</a:t>
            </a:r>
            <a:r>
              <a:rPr lang="en-US" altLang="zh-CN" sz="2400"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[5]</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中项目开发计划文件，通过具体情况分析，得到以下项目计划书</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4" name="文本框 3"/>
          <p:cNvSpPr txBox="1"/>
          <p:nvPr/>
        </p:nvSpPr>
        <p:spPr>
          <a:xfrm>
            <a:off x="735330" y="3804920"/>
            <a:ext cx="10720705" cy="460375"/>
          </a:xfrm>
          <a:prstGeom prst="rect">
            <a:avLst/>
          </a:prstGeom>
          <a:noFill/>
        </p:spPr>
        <p:txBody>
          <a:bodyPr wrap="square" rtlCol="0">
            <a:spAutoFit/>
          </a:bodyPr>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5" name="文本框 4"/>
          <p:cNvSpPr txBox="1"/>
          <p:nvPr/>
        </p:nvSpPr>
        <p:spPr>
          <a:xfrm>
            <a:off x="741045" y="4163695"/>
            <a:ext cx="10720705" cy="460375"/>
          </a:xfrm>
          <a:prstGeom prst="rect">
            <a:avLst/>
          </a:prstGeom>
          <a:noFill/>
        </p:spPr>
        <p:txBody>
          <a:bodyPr wrap="square" rtlCol="0">
            <a:spAutoFit/>
          </a:bodyPr>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经过具体的时间规划得到甘特图如下：</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7" name="文本框 6">
            <a:hlinkClick r:id="rId1" action="ppaction://hlinkfile"/>
          </p:cNvPr>
          <p:cNvSpPr txBox="1"/>
          <p:nvPr/>
        </p:nvSpPr>
        <p:spPr>
          <a:xfrm>
            <a:off x="5318125" y="2670810"/>
            <a:ext cx="1554480" cy="368300"/>
          </a:xfrm>
          <a:prstGeom prst="rect">
            <a:avLst/>
          </a:prstGeom>
          <a:noFill/>
        </p:spPr>
        <p:txBody>
          <a:bodyPr wrap="none" rtlCol="0">
            <a:spAutoFit/>
          </a:bodyPr>
          <a:p>
            <a:r>
              <a:rPr lang="zh-CN" altLang="en-US">
                <a:solidFill>
                  <a:srgbClr val="FF0000"/>
                </a:solidFill>
              </a:rPr>
              <a:t>项目开发计划</a:t>
            </a:r>
            <a:endParaRPr lang="zh-CN" altLang="en-US">
              <a:solidFill>
                <a:srgbClr val="FF0000"/>
              </a:solidFill>
            </a:endParaRPr>
          </a:p>
        </p:txBody>
      </p:sp>
      <p:sp>
        <p:nvSpPr>
          <p:cNvPr id="8" name="文本框 7">
            <a:hlinkClick r:id="rId2" action="ppaction://hlinkfile"/>
          </p:cNvPr>
          <p:cNvSpPr txBox="1"/>
          <p:nvPr/>
        </p:nvSpPr>
        <p:spPr>
          <a:xfrm>
            <a:off x="4932045" y="4821555"/>
            <a:ext cx="2326640" cy="368300"/>
          </a:xfrm>
          <a:prstGeom prst="rect">
            <a:avLst/>
          </a:prstGeom>
          <a:noFill/>
        </p:spPr>
        <p:txBody>
          <a:bodyPr wrap="none" rtlCol="0">
            <a:spAutoFit/>
          </a:bodyPr>
          <a:p>
            <a:r>
              <a:rPr lang="zh-CN" altLang="en-US">
                <a:solidFill>
                  <a:srgbClr val="FF0000"/>
                </a:solidFill>
              </a:rPr>
              <a:t>任务时间细分</a:t>
            </a:r>
            <a:r>
              <a:rPr lang="en-US" altLang="zh-CN">
                <a:solidFill>
                  <a:srgbClr val="FF0000"/>
                </a:solidFill>
              </a:rPr>
              <a:t>/</a:t>
            </a:r>
            <a:r>
              <a:rPr lang="zh-CN" altLang="en-US">
                <a:solidFill>
                  <a:srgbClr val="FF0000"/>
                </a:solidFill>
              </a:rPr>
              <a:t>甘特图</a:t>
            </a:r>
            <a:endParaRPr lang="zh-CN" altLang="en-US">
              <a:solidFill>
                <a:srgbClr val="FF0000"/>
              </a:solidFill>
            </a:endParaRPr>
          </a:p>
        </p:txBody>
      </p:sp>
    </p:spTree>
  </p:cSld>
  <p:clrMapOvr>
    <a:masterClrMapping/>
  </p:clrMapOvr>
  <p:transition>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sp>
        <p:nvSpPr>
          <p:cNvPr id="3" name="文本框 2"/>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OBS</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组织结构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6" name="图片 5"/>
          <p:cNvPicPr>
            <a:picLocks noChangeAspect="1"/>
          </p:cNvPicPr>
          <p:nvPr/>
        </p:nvPicPr>
        <p:blipFill>
          <a:blip r:embed="rId1"/>
          <a:stretch>
            <a:fillRect/>
          </a:stretch>
        </p:blipFill>
        <p:spPr>
          <a:xfrm>
            <a:off x="951865" y="1511935"/>
            <a:ext cx="10287635" cy="4193540"/>
          </a:xfrm>
          <a:prstGeom prst="rect">
            <a:avLst/>
          </a:prstGeom>
        </p:spPr>
      </p:pic>
    </p:spTree>
  </p:cSld>
  <p:clrMapOvr>
    <a:masterClrMapping/>
  </p:clrMapOvr>
  <p:transition>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1779270"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其他</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a.</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会议纪要展示  </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b.</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版本管理</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  c.</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项目计划绩效评审  </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d</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组内评分</a:t>
            </a:r>
            <a:endParaRPr lang="zh-CN" altLang="en-US" sz="1400" b="1"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03</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4173855"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可行性分析</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简述本项目从操作、技术、经济三个方向的可行性分析（初步）</a:t>
            </a:r>
            <a:endParaRPr lang="zh-CN" altLang="en-US" sz="1400" b="1"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01</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4395109" y="247882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4395110" y="423841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874619" y="332422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4394835" y="289750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2020.10.15</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20:00-22:00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4394835" y="466090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58165" y="3746500"/>
            <a:ext cx="955040"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-508</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1676400" y="208407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2365375" y="247904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1015</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3" name="图片 22"/>
          <p:cNvPicPr>
            <a:picLocks noChangeAspect="1"/>
          </p:cNvPicPr>
          <p:nvPr/>
        </p:nvPicPr>
        <p:blipFill>
          <a:blip r:embed="rId1"/>
          <a:stretch>
            <a:fillRect/>
          </a:stretch>
        </p:blipFill>
        <p:spPr>
          <a:xfrm>
            <a:off x="6391910" y="900430"/>
            <a:ext cx="4827270" cy="5913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1299845" y="812165"/>
            <a:ext cx="9603105" cy="5805805"/>
          </a:xfrm>
          <a:prstGeom prst="rect">
            <a:avLst/>
          </a:prstGeom>
        </p:spPr>
      </p:pic>
      <p:sp>
        <p:nvSpPr>
          <p:cNvPr id="3" name="矩形 2"/>
          <p:cNvSpPr>
            <a:spLocks noChangeArrowheads="1"/>
          </p:cNvSpPr>
          <p:nvPr/>
        </p:nvSpPr>
        <p:spPr bwMode="auto">
          <a:xfrm>
            <a:off x="10023749" y="370945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10023750" y="546904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6503259" y="455485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10023475" y="412813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11:40</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10023475" y="589153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937250" y="4977130"/>
            <a:ext cx="1204595"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休息室</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7305040" y="331470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7994015" y="370967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1020</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4395109" y="247882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4395110" y="423841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874619" y="332422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4394835" y="289750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27</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11:25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3</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4394835" y="466090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58165" y="3746500"/>
            <a:ext cx="955040"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-508</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1676400" y="208407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2365375" y="247904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1027</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1" name="图片 20"/>
          <p:cNvPicPr>
            <a:picLocks noChangeAspect="1"/>
          </p:cNvPicPr>
          <p:nvPr/>
        </p:nvPicPr>
        <p:blipFill>
          <a:blip r:embed="rId1"/>
          <a:stretch>
            <a:fillRect/>
          </a:stretch>
        </p:blipFill>
        <p:spPr>
          <a:xfrm>
            <a:off x="6391910" y="900430"/>
            <a:ext cx="4864100" cy="5957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版本管理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 name="图片 1"/>
          <p:cNvPicPr>
            <a:picLocks noChangeAspect="1"/>
          </p:cNvPicPr>
          <p:nvPr/>
        </p:nvPicPr>
        <p:blipFill>
          <a:blip r:embed="rId1"/>
          <a:stretch>
            <a:fillRect/>
          </a:stretch>
        </p:blipFill>
        <p:spPr>
          <a:xfrm>
            <a:off x="624840" y="1217295"/>
            <a:ext cx="7480935" cy="5128260"/>
          </a:xfrm>
          <a:prstGeom prst="rect">
            <a:avLst/>
          </a:prstGeom>
        </p:spPr>
      </p:pic>
      <p:sp>
        <p:nvSpPr>
          <p:cNvPr id="25" name="Content Placeholder 2"/>
          <p:cNvSpPr txBox="1">
            <a:spLocks noChangeArrowheads="1"/>
          </p:cNvSpPr>
          <p:nvPr/>
        </p:nvSpPr>
        <p:spPr bwMode="auto">
          <a:xfrm>
            <a:off x="8306435" y="2448560"/>
            <a:ext cx="3114675" cy="1961515"/>
          </a:xfrm>
          <a:prstGeom prst="rect">
            <a:avLst/>
          </a:prstGeom>
          <a:noFill/>
          <a:ln w="9525">
            <a:noFill/>
            <a:miter lim="800000"/>
          </a:ln>
        </p:spPr>
        <p:txBody>
          <a:bodyPr lIns="121899" tIns="60949" rIns="121899" bIns="60949"/>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版本号：a.b.c</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正式版本：a++ 同时bc置0</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评审版本：b++ a不变c置0</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自行迭代：c++ ab不变</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分工细则</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2093595" y="858520"/>
            <a:ext cx="8004810" cy="5937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评分算法</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aphicFrame>
        <p:nvGraphicFramePr>
          <p:cNvPr id="21" name="表格 20"/>
          <p:cNvGraphicFramePr/>
          <p:nvPr>
            <p:custDataLst>
              <p:tags r:id="rId1"/>
            </p:custDataLst>
          </p:nvPr>
        </p:nvGraphicFramePr>
        <p:xfrm>
          <a:off x="1830070" y="1732280"/>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ctr">
                        <a:buNone/>
                      </a:pPr>
                      <a:r>
                        <a:rPr lang="zh-CN" altLang="en-US"/>
                        <a:t>评分人</a:t>
                      </a:r>
                      <a:r>
                        <a:rPr lang="en-US" altLang="zh-CN"/>
                        <a:t>\</a:t>
                      </a:r>
                      <a:r>
                        <a:rPr lang="zh-CN" altLang="en-US"/>
                        <a:t>被评分人</a:t>
                      </a:r>
                      <a:endParaRPr lang="zh-CN" altLang="en-US"/>
                    </a:p>
                  </a:txBody>
                  <a:tcPr/>
                </a:tc>
                <a:tc>
                  <a:txBody>
                    <a:bodyPr/>
                    <a:p>
                      <a:pPr algn="ctr">
                        <a:buNone/>
                      </a:pPr>
                      <a:r>
                        <a:rPr lang="zh-CN" altLang="en-US"/>
                        <a:t>刘羽佳</a:t>
                      </a:r>
                      <a:endParaRPr lang="zh-CN" altLang="en-US"/>
                    </a:p>
                  </a:txBody>
                  <a:tcPr/>
                </a:tc>
                <a:tc>
                  <a:txBody>
                    <a:bodyPr/>
                    <a:p>
                      <a:pPr algn="ctr">
                        <a:buNone/>
                      </a:pPr>
                      <a:r>
                        <a:rPr lang="zh-CN" altLang="en-US"/>
                        <a:t>张鑫</a:t>
                      </a:r>
                      <a:endParaRPr lang="zh-CN" altLang="en-US"/>
                    </a:p>
                  </a:txBody>
                  <a:tcPr/>
                </a:tc>
                <a:tc>
                  <a:txBody>
                    <a:bodyPr/>
                    <a:p>
                      <a:pPr algn="ctr">
                        <a:buNone/>
                      </a:pPr>
                      <a:r>
                        <a:rPr lang="zh-CN" altLang="en-US"/>
                        <a:t>潘言</a:t>
                      </a:r>
                      <a:endParaRPr lang="zh-CN" altLang="en-US"/>
                    </a:p>
                  </a:txBody>
                  <a:tcPr/>
                </a:tc>
              </a:tr>
              <a:tr h="381000">
                <a:tc>
                  <a:txBody>
                    <a:bodyPr/>
                    <a:p>
                      <a:pPr algn="ctr">
                        <a:buNone/>
                      </a:pPr>
                      <a:r>
                        <a:rPr lang="zh-CN" altLang="en-US"/>
                        <a:t>刘羽佳（组长</a:t>
                      </a:r>
                      <a:r>
                        <a:rPr lang="zh-CN" altLang="en-US"/>
                        <a:t>）</a:t>
                      </a:r>
                      <a:endParaRPr lang="zh-CN" altLang="en-US"/>
                    </a:p>
                  </a:txBody>
                  <a:tcPr/>
                </a:tc>
                <a:tc>
                  <a:txBody>
                    <a:bodyPr/>
                    <a:p>
                      <a:pPr algn="ctr">
                        <a:buNone/>
                      </a:pPr>
                      <a:r>
                        <a:rPr lang="en-US" altLang="zh-CN"/>
                        <a:t>90</a:t>
                      </a:r>
                      <a:endParaRPr lang="en-US" altLang="zh-CN"/>
                    </a:p>
                  </a:txBody>
                  <a:tcPr/>
                </a:tc>
                <a:tc>
                  <a:txBody>
                    <a:bodyPr/>
                    <a:p>
                      <a:pPr algn="ctr">
                        <a:buNone/>
                      </a:pPr>
                      <a:r>
                        <a:rPr lang="en-US" altLang="zh-CN"/>
                        <a:t>93</a:t>
                      </a:r>
                      <a:endParaRPr lang="en-US" altLang="zh-CN"/>
                    </a:p>
                  </a:txBody>
                  <a:tcPr/>
                </a:tc>
                <a:tc>
                  <a:txBody>
                    <a:bodyPr/>
                    <a:p>
                      <a:pPr algn="ctr">
                        <a:buNone/>
                      </a:pPr>
                      <a:r>
                        <a:rPr lang="en-US" altLang="zh-CN"/>
                        <a:t>88</a:t>
                      </a:r>
                      <a:endParaRPr lang="en-US" altLang="zh-CN"/>
                    </a:p>
                  </a:txBody>
                  <a:tcPr/>
                </a:tc>
              </a:tr>
              <a:tr h="381000">
                <a:tc>
                  <a:txBody>
                    <a:bodyPr/>
                    <a:p>
                      <a:pPr algn="ctr">
                        <a:buNone/>
                      </a:pPr>
                      <a:r>
                        <a:rPr lang="zh-CN" altLang="en-US"/>
                        <a:t>张鑫</a:t>
                      </a:r>
                      <a:endParaRPr lang="zh-CN" altLang="en-US"/>
                    </a:p>
                  </a:txBody>
                  <a:tcPr/>
                </a:tc>
                <a:tc>
                  <a:txBody>
                    <a:bodyPr/>
                    <a:p>
                      <a:pPr algn="ctr">
                        <a:buNone/>
                      </a:pPr>
                      <a:r>
                        <a:rPr lang="en-US" altLang="zh-CN"/>
                        <a:t>95</a:t>
                      </a:r>
                      <a:endParaRPr lang="en-US" altLang="zh-CN"/>
                    </a:p>
                  </a:txBody>
                  <a:tcPr/>
                </a:tc>
                <a:tc>
                  <a:txBody>
                    <a:bodyPr/>
                    <a:p>
                      <a:pPr algn="ctr">
                        <a:buNone/>
                      </a:pPr>
                      <a:r>
                        <a:rPr lang="en-US" altLang="zh-CN"/>
                        <a:t>90</a:t>
                      </a:r>
                      <a:endParaRPr lang="en-US" altLang="zh-CN"/>
                    </a:p>
                  </a:txBody>
                  <a:tcPr/>
                </a:tc>
                <a:tc>
                  <a:txBody>
                    <a:bodyPr/>
                    <a:p>
                      <a:pPr algn="ctr">
                        <a:buNone/>
                      </a:pPr>
                      <a:r>
                        <a:rPr lang="en-US" altLang="zh-CN"/>
                        <a:t>88</a:t>
                      </a:r>
                      <a:endParaRPr lang="en-US" altLang="zh-CN"/>
                    </a:p>
                  </a:txBody>
                  <a:tcPr/>
                </a:tc>
              </a:tr>
              <a:tr h="381000">
                <a:tc>
                  <a:txBody>
                    <a:bodyPr/>
                    <a:p>
                      <a:pPr algn="ctr">
                        <a:buNone/>
                      </a:pPr>
                      <a:r>
                        <a:rPr lang="zh-CN" altLang="en-US"/>
                        <a:t>潘言</a:t>
                      </a:r>
                      <a:endParaRPr lang="zh-CN" altLang="en-US"/>
                    </a:p>
                  </a:txBody>
                  <a:tcPr/>
                </a:tc>
                <a:tc>
                  <a:txBody>
                    <a:bodyPr/>
                    <a:p>
                      <a:pPr algn="ctr">
                        <a:buNone/>
                      </a:pPr>
                      <a:r>
                        <a:rPr lang="en-US" altLang="zh-CN"/>
                        <a:t>90</a:t>
                      </a:r>
                      <a:endParaRPr lang="en-US" altLang="zh-CN"/>
                    </a:p>
                  </a:txBody>
                  <a:tcPr/>
                </a:tc>
                <a:tc>
                  <a:txBody>
                    <a:bodyPr/>
                    <a:p>
                      <a:pPr algn="ctr">
                        <a:buNone/>
                      </a:pPr>
                      <a:r>
                        <a:rPr lang="en-US" altLang="zh-CN"/>
                        <a:t>95</a:t>
                      </a:r>
                      <a:endParaRPr lang="en-US" altLang="zh-CN"/>
                    </a:p>
                  </a:txBody>
                  <a:tcPr/>
                </a:tc>
                <a:tc>
                  <a:txBody>
                    <a:bodyPr/>
                    <a:p>
                      <a:pPr algn="ctr">
                        <a:buNone/>
                      </a:pPr>
                      <a:r>
                        <a:rPr lang="en-US" altLang="zh-CN"/>
                        <a:t>90</a:t>
                      </a:r>
                      <a:endParaRPr lang="en-US" altLang="zh-CN"/>
                    </a:p>
                  </a:txBody>
                  <a:tcPr/>
                </a:tc>
              </a:tr>
            </a:tbl>
          </a:graphicData>
        </a:graphic>
      </p:graphicFrame>
      <p:sp>
        <p:nvSpPr>
          <p:cNvPr id="24" name="文本框 23"/>
          <p:cNvSpPr txBox="1"/>
          <p:nvPr/>
        </p:nvSpPr>
        <p:spPr>
          <a:xfrm>
            <a:off x="2595245" y="3948430"/>
            <a:ext cx="7001510" cy="1753235"/>
          </a:xfrm>
          <a:prstGeom prst="rect">
            <a:avLst/>
          </a:prstGeom>
          <a:noFill/>
        </p:spPr>
        <p:txBody>
          <a:bodyPr wrap="square" rtlCol="0">
            <a:spAutoFit/>
          </a:bodyPr>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组长打分配比：分工评分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0.5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A 0.2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B 0.2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自评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组员打分配比：</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分工评分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组长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另一组员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自评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本次得分：刘羽佳</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=87.83*0.5+90*0.1+95*0.2+90*0.2=89.92</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张鑫</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=88.33</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*0.5+93</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*0.3+90*0.1+95*0.1=90.57</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                    潘言</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=87.14</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*0.5+88</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*0.3+88*0.1+90*0.1=87.77</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strips(downLeft)">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参考资料</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1098550" y="1444357"/>
            <a:ext cx="10005060" cy="3969385"/>
          </a:xfrm>
          <a:prstGeom prst="rect">
            <a:avLst/>
          </a:prstGeom>
          <a:noFill/>
        </p:spPr>
        <p:txBody>
          <a:bodyPr wrap="square" rtlCol="0">
            <a:spAutoFit/>
          </a:bodyPr>
          <a:lstStyle/>
          <a:p>
            <a:r>
              <a:rPr lang="en-US" altLang="zh-CN" dirty="0"/>
              <a:t>[1] C/S</a:t>
            </a:r>
            <a:r>
              <a:rPr lang="zh-CN" altLang="en-US" dirty="0"/>
              <a:t>架构，https://baike.baidu.com/item/%E6%9C%8D%E5%8A%A1%E5%99%A8</a:t>
            </a:r>
            <a:r>
              <a:rPr lang="en-US" altLang="zh-CN" dirty="0"/>
              <a:t>-</a:t>
            </a:r>
            <a:r>
              <a:rPr lang="zh-CN" altLang="en-US" dirty="0"/>
              <a:t>%E5%AE%A2%E6%88%B7%E6%9C%BA/5937024?fromtitle=C%2FS%E6%9E%B6%E6%9E%84&amp;fromid=1050735&amp;fr=aladdin，</a:t>
            </a:r>
            <a:r>
              <a:rPr lang="en-US" altLang="zh-CN" dirty="0"/>
              <a:t>2020-10-30</a:t>
            </a:r>
            <a:endParaRPr lang="en-US" altLang="zh-CN" dirty="0"/>
          </a:p>
          <a:p>
            <a:endParaRPr lang="zh-CN" altLang="en-US" dirty="0"/>
          </a:p>
          <a:p>
            <a:r>
              <a:rPr lang="en-US" altLang="zh-CN" dirty="0">
                <a:sym typeface="+mn-ea"/>
              </a:rPr>
              <a:t>[2] B/S</a:t>
            </a:r>
            <a:r>
              <a:rPr lang="zh-CN" altLang="en-US" dirty="0">
                <a:sym typeface="+mn-ea"/>
              </a:rPr>
              <a:t>架构，https://baike.baidu.com/item/B%2FS%E7%BB%93%E6%9E%84?fromtitle=B%2FS%E6%9E%B6%E6%9E%84&amp;fromid=1042260，</a:t>
            </a:r>
            <a:r>
              <a:rPr lang="en-US" altLang="zh-CN" dirty="0">
                <a:sym typeface="+mn-ea"/>
              </a:rPr>
              <a:t>2020-10-30</a:t>
            </a:r>
            <a:endParaRPr lang="en-US" altLang="zh-CN" dirty="0">
              <a:sym typeface="+mn-ea"/>
            </a:endParaRPr>
          </a:p>
          <a:p>
            <a:endParaRPr lang="zh-CN" altLang="en-US" dirty="0">
              <a:sym typeface="+mn-ea"/>
            </a:endParaRPr>
          </a:p>
          <a:p>
            <a:r>
              <a:rPr lang="en-US" altLang="zh-CN" dirty="0">
                <a:sym typeface="+mn-ea"/>
              </a:rPr>
              <a:t>[3] Vue.js</a:t>
            </a:r>
            <a:r>
              <a:rPr lang="zh-CN" altLang="en-US" dirty="0">
                <a:sym typeface="+mn-ea"/>
              </a:rPr>
              <a:t>搭建个人博客，</a:t>
            </a:r>
            <a:r>
              <a:rPr lang="en-US" altLang="zh-CN" dirty="0">
                <a:sym typeface="+mn-ea"/>
              </a:rPr>
              <a:t>https://www.jianshu.com/p/4784c161ea8d</a:t>
            </a:r>
            <a:r>
              <a:rPr lang="zh-CN" altLang="en-US" dirty="0">
                <a:sym typeface="+mn-ea"/>
              </a:rPr>
              <a:t>，</a:t>
            </a:r>
            <a:r>
              <a:rPr lang="en-US" altLang="zh-CN" dirty="0">
                <a:sym typeface="+mn-ea"/>
              </a:rPr>
              <a:t>2020-10-30</a:t>
            </a:r>
            <a:endParaRPr lang="en-US" altLang="zh-CN" dirty="0">
              <a:sym typeface="+mn-ea"/>
            </a:endParaRPr>
          </a:p>
          <a:p>
            <a:endParaRPr lang="en-US" altLang="zh-CN" dirty="0">
              <a:sym typeface="+mn-ea"/>
            </a:endParaRPr>
          </a:p>
          <a:p>
            <a:r>
              <a:rPr lang="en-US" altLang="zh-CN" dirty="0">
                <a:sym typeface="+mn-ea"/>
              </a:rPr>
              <a:t>[4] Dancing links</a:t>
            </a:r>
            <a:r>
              <a:rPr lang="zh-CN" altLang="en-US" dirty="0">
                <a:sym typeface="+mn-ea"/>
              </a:rPr>
              <a:t>算法，https://blog.csdn.net/qq_37236745/article/details/83653575，</a:t>
            </a:r>
            <a:r>
              <a:rPr lang="en-US" altLang="zh-CN" dirty="0">
                <a:sym typeface="+mn-ea"/>
              </a:rPr>
              <a:t>2020-10-30</a:t>
            </a:r>
            <a:endParaRPr lang="zh-CN" altLang="en-US" dirty="0">
              <a:sym typeface="+mn-ea"/>
            </a:endParaRPr>
          </a:p>
          <a:p>
            <a:endParaRPr lang="zh-CN" altLang="en-US" dirty="0"/>
          </a:p>
          <a:p>
            <a:r>
              <a:rPr lang="en-US" altLang="zh-CN" dirty="0">
                <a:sym typeface="+mn-ea"/>
              </a:rPr>
              <a:t>[5] GB8567-2006计算机软件文档编制规范</a:t>
            </a:r>
            <a:r>
              <a:rPr lang="zh-CN" altLang="en-US" dirty="0">
                <a:sym typeface="+mn-ea"/>
              </a:rPr>
              <a:t>，</a:t>
            </a:r>
            <a:r>
              <a:rPr lang="en-US" altLang="zh-CN" dirty="0">
                <a:sym typeface="+mn-ea"/>
              </a:rPr>
              <a:t>https://max.book118.com/html/2016/1223/76044547.shtm</a:t>
            </a:r>
            <a:r>
              <a:rPr lang="zh-CN" altLang="en-US" dirty="0">
                <a:sym typeface="+mn-ea"/>
              </a:rPr>
              <a:t>，</a:t>
            </a:r>
            <a:r>
              <a:rPr lang="en-US" altLang="zh-CN" dirty="0">
                <a:sym typeface="+mn-ea"/>
              </a:rPr>
              <a:t>2020-10-30</a:t>
            </a:r>
            <a:endParaRPr lang="en-US" altLang="zh-CN" dirty="0">
              <a:sym typeface="+mn-ea"/>
            </a:endParaRPr>
          </a:p>
        </p:txBody>
      </p:sp>
    </p:spTree>
  </p:cSld>
  <p:clrMapOvr>
    <a:masterClrMapping/>
  </p:clrMapOvr>
  <p:transition>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533265" y="2644775"/>
            <a:ext cx="3126105" cy="1568450"/>
          </a:xfrm>
          <a:prstGeom prst="rect">
            <a:avLst/>
          </a:prstGeom>
          <a:noFill/>
        </p:spPr>
        <p:txBody>
          <a:bodyPr wrap="square" rtlCol="0">
            <a:spAutoFit/>
          </a:bodyPr>
          <a:p>
            <a:r>
              <a:rPr lang="en-US" sz="9600" dirty="0">
                <a:solidFill>
                  <a:schemeClr val="bg2">
                    <a:lumMod val="25000"/>
                  </a:schemeClr>
                </a:solidFill>
                <a:latin typeface="微软雅黑" panose="020B0503020204020204" charset="-122"/>
                <a:ea typeface="微软雅黑" panose="020B0503020204020204" charset="-122"/>
                <a:cs typeface="微软雅黑" panose="020B0503020204020204" charset="-122"/>
              </a:rPr>
              <a:t>Q&amp;A</a:t>
            </a:r>
            <a:endParaRPr lang="en-US" sz="96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p:cNvSpPr txBox="1"/>
          <p:nvPr/>
        </p:nvSpPr>
        <p:spPr>
          <a:xfrm>
            <a:off x="332740" y="3063875"/>
            <a:ext cx="11786235" cy="878840"/>
          </a:xfrm>
          <a:prstGeom prst="rect">
            <a:avLst/>
          </a:prstGeom>
          <a:noFill/>
        </p:spPr>
        <p:txBody>
          <a:bodyPr wrap="square" lIns="48757" tIns="24378" rIns="48757" bIns="24378">
            <a:spAutoFit/>
          </a:bodyPr>
          <a:lstStyle/>
          <a:p>
            <a:pPr algn="l"/>
            <a:r>
              <a:rPr lang="en-US" altLang="zh-CN"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MANY THANKS!</a:t>
            </a:r>
            <a:endParaRPr lang="en-US" altLang="zh-CN"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endParaRPr>
          </a:p>
        </p:txBody>
      </p:sp>
      <p:sp>
        <p:nvSpPr>
          <p:cNvPr id="37" name="矩形 36"/>
          <p:cNvSpPr/>
          <p:nvPr/>
        </p:nvSpPr>
        <p:spPr>
          <a:xfrm>
            <a:off x="332740" y="4116070"/>
            <a:ext cx="5966460" cy="478790"/>
          </a:xfrm>
          <a:prstGeom prst="rect">
            <a:avLst/>
          </a:prstGeom>
        </p:spPr>
        <p:txBody>
          <a:bodyPr wrap="square" lIns="48757" tIns="24378" rIns="48757" bIns="24378">
            <a:spAutoFit/>
          </a:bodyPr>
          <a:lstStyle/>
          <a:p>
            <a:pPr algn="l"/>
            <a:r>
              <a:rPr lang="zh-CN" altLang="en-US" sz="28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基于B/S架构的在线数独对战平台</a:t>
            </a:r>
            <a:endParaRPr lang="zh-CN" altLang="en-US" sz="20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8" name="矩形 37"/>
          <p:cNvSpPr/>
          <p:nvPr/>
        </p:nvSpPr>
        <p:spPr>
          <a:xfrm>
            <a:off x="332496" y="5123591"/>
            <a:ext cx="4212016" cy="266065"/>
          </a:xfrm>
          <a:prstGeom prst="rect">
            <a:avLst/>
          </a:prstGeom>
        </p:spPr>
        <p:txBody>
          <a:bodyPr wrap="square" lIns="48757" tIns="24378" rIns="48757" bIns="24378">
            <a:spAutoFit/>
          </a:bodyPr>
          <a:lstStyle/>
          <a:p>
            <a:r>
              <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汇报人：刘羽佳</a:t>
            </a:r>
            <a:endPar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9" name="TextBox 10"/>
          <p:cNvSpPr txBox="1"/>
          <p:nvPr/>
        </p:nvSpPr>
        <p:spPr>
          <a:xfrm>
            <a:off x="332496" y="2277215"/>
            <a:ext cx="3157220" cy="725170"/>
          </a:xfrm>
          <a:prstGeom prst="rect">
            <a:avLst/>
          </a:prstGeom>
          <a:noFill/>
        </p:spPr>
        <p:txBody>
          <a:bodyPr wrap="none" lIns="48757" tIns="24378" rIns="48757" bIns="24378">
            <a:spAutoFit/>
          </a:bodyPr>
          <a:lstStyle/>
          <a:p>
            <a:r>
              <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SE2020-G02</a:t>
            </a:r>
            <a:endPar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4" name="矩形 3"/>
          <p:cNvSpPr/>
          <p:nvPr/>
        </p:nvSpPr>
        <p:spPr>
          <a:xfrm>
            <a:off x="332105" y="4594860"/>
            <a:ext cx="5688965" cy="325120"/>
          </a:xfrm>
          <a:prstGeom prst="rect">
            <a:avLst/>
          </a:prstGeom>
        </p:spPr>
        <p:txBody>
          <a:bodyPr wrap="square" lIns="48757" tIns="24378" rIns="48757" bIns="24378">
            <a:spAutoFit/>
          </a:bodyPr>
          <a:p>
            <a:pPr algn="r"/>
            <a:r>
              <a:rPr lang="en-US" altLang="zh-CN"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t>
            </a:r>
            <a:r>
              <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可行性分析初步</a:t>
            </a:r>
            <a:r>
              <a:rPr lang="en-US" altLang="zh-CN"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&amp;&amp;</a:t>
            </a:r>
            <a:r>
              <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项目开发计划初步</a:t>
            </a:r>
            <a:endPar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1000">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14:bounceEnd="21000">
                                          <p:cBhvr additive="base">
                                            <p:cTn id="7" dur="500" fill="hold"/>
                                            <p:tgtEl>
                                              <p:spTgt spid="35"/>
                                            </p:tgtEl>
                                            <p:attrNameLst>
                                              <p:attrName>ppt_x</p:attrName>
                                            </p:attrNameLst>
                                          </p:cBhvr>
                                          <p:tavLst>
                                            <p:tav tm="0">
                                              <p:val>
                                                <p:strVal val="1+#ppt_w/2"/>
                                              </p:val>
                                            </p:tav>
                                            <p:tav tm="100000">
                                              <p:val>
                                                <p:strVal val="#ppt_x"/>
                                              </p:val>
                                            </p:tav>
                                          </p:tavLst>
                                        </p:anim>
                                        <p:anim calcmode="lin" valueType="num" p14:bounceEnd="21000">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0000">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1000">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14:bounceEnd="21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1000">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000"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20" dur="1000" fill="hold"/>
                                            <p:tgtEl>
                                              <p:spTgt spid="4"/>
                                            </p:tgtEl>
                                            <p:attrNameLst>
                                              <p:attrName>ppt_y</p:attrName>
                                            </p:attrNameLst>
                                          </p:cBhvr>
                                          <p:tavLst>
                                            <p:tav tm="0" fmla="">
                                              <p:val>
                                                <p:strVal val="#ppt_y"/>
                                              </p:val>
                                            </p:tav>
                                            <p:tav tm="100000" fmla="">
                                              <p:val>
                                                <p:strVal val="#ppt_y"/>
                                              </p:val>
                                            </p:tav>
                                          </p:tavLst>
                                        </p:anim>
                                      </p:childTnLst>
                                    </p:cTn>
                                  </p:par>
                                  <p:par>
                                    <p:cTn id="21" presetID="2" presetClass="entr" presetSubtype="2" fill="hold" grpId="0" nodeType="withEffect" p14:presetBounceEnd="20000">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14:bounceEnd="20000">
                                          <p:cBhvr additive="base">
                                            <p:cTn id="23"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000"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20" dur="1000" fill="hold"/>
                                            <p:tgtEl>
                                              <p:spTgt spid="4"/>
                                            </p:tgtEl>
                                            <p:attrNameLst>
                                              <p:attrName>ppt_y</p:attrName>
                                            </p:attrNameLst>
                                          </p:cBhvr>
                                          <p:tavLst>
                                            <p:tav tm="0" fmla="">
                                              <p:val>
                                                <p:strVal val="#ppt_y"/>
                                              </p:val>
                                            </p:tav>
                                            <p:tav tm="100000" fmla="">
                                              <p:val>
                                                <p:strVal val="#ppt_y"/>
                                              </p:val>
                                            </p:tav>
                                          </p:tavLst>
                                        </p:anim>
                                      </p:childTnLst>
                                    </p:cTn>
                                  </p:par>
                                  <p:par>
                                    <p:cTn id="21" presetID="2" presetClass="entr" presetSubtype="2"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 grpId="0"/>
          <p:bldP spid="4"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1285" y="4403090"/>
            <a:ext cx="3232785" cy="1210364"/>
            <a:chOff x="6302885" y="1678126"/>
            <a:chExt cx="3232574" cy="310872"/>
          </a:xfrm>
        </p:grpSpPr>
        <p:sp>
          <p:nvSpPr>
            <p:cNvPr id="5" name="矩形 4"/>
            <p:cNvSpPr/>
            <p:nvPr/>
          </p:nvSpPr>
          <p:spPr>
            <a:xfrm>
              <a:off x="6302885" y="1880214"/>
              <a:ext cx="3232574" cy="10878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财管，男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1751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栾吉泽</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590550" y="1802765"/>
            <a:ext cx="2025015" cy="2298700"/>
            <a:chOff x="2004" y="2938"/>
            <a:chExt cx="3766" cy="4549"/>
          </a:xfrm>
        </p:grpSpPr>
        <p:pic>
          <p:nvPicPr>
            <p:cNvPr id="18" name="图片 17" descr="C:\Users\ibm\Desktop\p1.jpgp1"/>
            <p:cNvPicPr>
              <a:picLocks noChangeAspect="1"/>
            </p:cNvPicPr>
            <p:nvPr/>
          </p:nvPicPr>
          <p:blipFill>
            <a:blip r:embed="rId1"/>
            <a:srcRect/>
            <a:stretch>
              <a:fillRect/>
            </a:stretch>
          </p:blipFill>
          <p:spPr>
            <a:xfrm>
              <a:off x="2004" y="2938"/>
              <a:ext cx="376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3" name="组合 2"/>
          <p:cNvGrpSpPr/>
          <p:nvPr/>
        </p:nvGrpSpPr>
        <p:grpSpPr>
          <a:xfrm>
            <a:off x="3470910" y="1840865"/>
            <a:ext cx="1991995" cy="2385695"/>
            <a:chOff x="7726" y="2940"/>
            <a:chExt cx="3764" cy="4547"/>
          </a:xfrm>
        </p:grpSpPr>
        <p:pic>
          <p:nvPicPr>
            <p:cNvPr id="19" name="图片 18" descr="C:\Users\ibm\Desktop\p2.jpgp2"/>
            <p:cNvPicPr>
              <a:picLocks noChangeAspect="1"/>
            </p:cNvPicPr>
            <p:nvPr/>
          </p:nvPicPr>
          <p:blipFill>
            <a:blip r:embed="rId2"/>
            <a:srcRect/>
            <a:stretch>
              <a:fillRect/>
            </a:stretch>
          </p:blipFill>
          <p:spPr>
            <a:xfrm>
              <a:off x="7726" y="2940"/>
              <a:ext cx="3764" cy="3764"/>
            </a:xfrm>
            <a:prstGeom prst="ellipse">
              <a:avLst/>
            </a:prstGeom>
          </p:spPr>
        </p:pic>
        <p:sp>
          <p:nvSpPr>
            <p:cNvPr id="28" name="椭圆 27"/>
            <p:cNvSpPr/>
            <p:nvPr/>
          </p:nvSpPr>
          <p:spPr>
            <a:xfrm>
              <a:off x="9002"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8" name="椭圆 42"/>
            <p:cNvSpPr/>
            <p:nvPr/>
          </p:nvSpPr>
          <p:spPr>
            <a:xfrm>
              <a:off x="9249" y="6553"/>
              <a:ext cx="707" cy="66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6" name="组合 15"/>
          <p:cNvGrpSpPr/>
          <p:nvPr/>
        </p:nvGrpSpPr>
        <p:grpSpPr>
          <a:xfrm>
            <a:off x="6311900" y="1836420"/>
            <a:ext cx="1985645" cy="2390775"/>
            <a:chOff x="13429" y="2940"/>
            <a:chExt cx="3764" cy="4547"/>
          </a:xfrm>
        </p:grpSpPr>
        <p:pic>
          <p:nvPicPr>
            <p:cNvPr id="20" name="图片 19" descr="C:\Users\ibm\Desktop\p3.jpgp3"/>
            <p:cNvPicPr>
              <a:picLocks noChangeAspect="1"/>
            </p:cNvPicPr>
            <p:nvPr/>
          </p:nvPicPr>
          <p:blipFill>
            <a:blip r:embed="rId3"/>
            <a:srcRect/>
            <a:stretch>
              <a:fillRect/>
            </a:stretch>
          </p:blipFill>
          <p:spPr>
            <a:xfrm>
              <a:off x="13429" y="2940"/>
              <a:ext cx="3765" cy="3765"/>
            </a:xfrm>
            <a:prstGeom prst="ellipse">
              <a:avLst/>
            </a:prstGeom>
          </p:spPr>
        </p:pic>
        <p:sp>
          <p:nvSpPr>
            <p:cNvPr id="29" name="椭圆 28"/>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9"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用户组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17" name="组合 16"/>
          <p:cNvGrpSpPr/>
          <p:nvPr/>
        </p:nvGrpSpPr>
        <p:grpSpPr>
          <a:xfrm>
            <a:off x="9525614" y="1923897"/>
            <a:ext cx="1979315" cy="2515388"/>
            <a:chOff x="14091" y="2703"/>
            <a:chExt cx="3752" cy="4784"/>
          </a:xfrm>
        </p:grpSpPr>
        <p:pic>
          <p:nvPicPr>
            <p:cNvPr id="22" name="图片 21" descr="C:\Users\ibm\Desktop\p4.jpgp4"/>
            <p:cNvPicPr>
              <a:picLocks noChangeAspect="1"/>
            </p:cNvPicPr>
            <p:nvPr/>
          </p:nvPicPr>
          <p:blipFill>
            <a:blip r:embed="rId4"/>
            <a:srcRect/>
            <a:stretch>
              <a:fillRect/>
            </a:stretch>
          </p:blipFill>
          <p:spPr>
            <a:xfrm>
              <a:off x="14091" y="2703"/>
              <a:ext cx="3752" cy="3765"/>
            </a:xfrm>
            <a:prstGeom prst="ellipse">
              <a:avLst/>
            </a:prstGeom>
          </p:spPr>
        </p:pic>
        <p:sp>
          <p:nvSpPr>
            <p:cNvPr id="23" name="椭圆 22"/>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24"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25" name="组合 24"/>
          <p:cNvGrpSpPr/>
          <p:nvPr/>
        </p:nvGrpSpPr>
        <p:grpSpPr>
          <a:xfrm>
            <a:off x="2850515" y="4403090"/>
            <a:ext cx="3232785" cy="1210364"/>
            <a:chOff x="6302885" y="1678126"/>
            <a:chExt cx="3232574" cy="310872"/>
          </a:xfrm>
        </p:grpSpPr>
        <p:sp>
          <p:nvSpPr>
            <p:cNvPr id="26" name="矩形 25"/>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zh-CN" altLang="en-US"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计算机，女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0" name="矩形 29"/>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王灵霜</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31" name="组合 30"/>
          <p:cNvGrpSpPr/>
          <p:nvPr/>
        </p:nvGrpSpPr>
        <p:grpSpPr>
          <a:xfrm>
            <a:off x="5825490" y="4403090"/>
            <a:ext cx="3232785" cy="1210364"/>
            <a:chOff x="6302885" y="1678126"/>
            <a:chExt cx="3232574" cy="310872"/>
          </a:xfrm>
        </p:grpSpPr>
        <p:sp>
          <p:nvSpPr>
            <p:cNvPr id="32" name="矩形 31"/>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19</a:t>
              </a:r>
              <a:r>
                <a:rPr lang="zh-CN" altLang="en-US" dirty="0">
                  <a:solidFill>
                    <a:schemeClr val="tx1">
                      <a:lumMod val="75000"/>
                      <a:lumOff val="25000"/>
                    </a:schemeClr>
                  </a:solidFill>
                  <a:ea typeface="方正黑体简体" panose="02010601030101010101" pitchFamily="2" charset="-122"/>
                  <a:sym typeface="+mn-ea"/>
                </a:rPr>
                <a:t>视传，女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3" name="矩形 32"/>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戴妍</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34" name="组合 33"/>
          <p:cNvGrpSpPr/>
          <p:nvPr/>
        </p:nvGrpSpPr>
        <p:grpSpPr>
          <a:xfrm>
            <a:off x="8909685" y="4403090"/>
            <a:ext cx="3232785" cy="1210364"/>
            <a:chOff x="6302885" y="1678126"/>
            <a:chExt cx="3232574" cy="310872"/>
          </a:xfrm>
        </p:grpSpPr>
        <p:sp>
          <p:nvSpPr>
            <p:cNvPr id="35" name="矩形 34"/>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17</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6" name="矩形 35"/>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章振宇</a:t>
              </a:r>
              <a:endParaRPr lang="zh-CN" altLang="en-US" sz="3200" dirty="0">
                <a:solidFill>
                  <a:schemeClr val="tx1">
                    <a:lumMod val="75000"/>
                    <a:lumOff val="25000"/>
                  </a:schemeClr>
                </a:solidFill>
                <a:ea typeface="方正黑体简体" panose="02010601030101010101" pitchFamily="2" charset="-122"/>
                <a:sym typeface="+mn-ea"/>
              </a:endParaRPr>
            </a:p>
          </p:txBody>
        </p:sp>
      </p:grpSp>
      <p:sp>
        <p:nvSpPr>
          <p:cNvPr id="37" name="矩形 36"/>
          <p:cNvSpPr/>
          <p:nvPr/>
        </p:nvSpPr>
        <p:spPr>
          <a:xfrm>
            <a:off x="4485005" y="5985564"/>
            <a:ext cx="323278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85005" y="4370070"/>
            <a:ext cx="3232785" cy="1210364"/>
            <a:chOff x="6302885" y="1678126"/>
            <a:chExt cx="3232574" cy="310872"/>
          </a:xfrm>
        </p:grpSpPr>
        <p:sp>
          <p:nvSpPr>
            <p:cNvPr id="5" name="矩形 4"/>
            <p:cNvSpPr/>
            <p:nvPr/>
          </p:nvSpPr>
          <p:spPr>
            <a:xfrm>
              <a:off x="6302885" y="1880214"/>
              <a:ext cx="3232574" cy="10878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软工，女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1751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5150189" y="1790065"/>
            <a:ext cx="1902417" cy="2298700"/>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用户组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37" name="矩形 36"/>
          <p:cNvSpPr/>
          <p:nvPr/>
        </p:nvSpPr>
        <p:spPr>
          <a:xfrm>
            <a:off x="4485640" y="5985564"/>
            <a:ext cx="323278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复查选题</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1098550" y="1170037"/>
            <a:ext cx="10005060" cy="5077460"/>
          </a:xfrm>
          <a:prstGeom prst="rect">
            <a:avLst/>
          </a:prstGeom>
          <a:noFill/>
        </p:spPr>
        <p:txBody>
          <a:bodyPr wrap="square" rtlCol="0">
            <a:spAutoFit/>
          </a:bodyPr>
          <a:lstStyle/>
          <a:p>
            <a:r>
              <a:rPr lang="en-US" altLang="zh-CN" dirty="0"/>
              <a:t>        </a:t>
            </a:r>
            <a:r>
              <a:rPr lang="zh-CN" altLang="en-US" dirty="0"/>
              <a:t>为对选题进行复查，我们召集了用户组成员，给他们介绍了我们本次选题的架构和各种模块，并在此基础上与他们共同讨论分析，以求用户组能以用户和数独爱好者</a:t>
            </a:r>
            <a:r>
              <a:rPr lang="en-US" altLang="zh-CN" dirty="0"/>
              <a:t>/</a:t>
            </a:r>
            <a:r>
              <a:rPr lang="zh-CN" altLang="en-US" dirty="0"/>
              <a:t>数独大神的身份对我们提出意见，以便我们进行改进和优化。</a:t>
            </a:r>
            <a:endParaRPr lang="en-US" altLang="zh-CN" dirty="0"/>
          </a:p>
          <a:p>
            <a:r>
              <a:rPr lang="en-US" altLang="zh-CN" dirty="0"/>
              <a:t>        </a:t>
            </a:r>
            <a:r>
              <a:rPr lang="zh-CN" altLang="en-US" dirty="0"/>
              <a:t>我们总共进行了三次</a:t>
            </a:r>
            <a:r>
              <a:rPr lang="zh-CN" altLang="en-US" i="1" u="sng" dirty="0">
                <a:solidFill>
                  <a:schemeClr val="tx1"/>
                </a:solidFill>
              </a:rPr>
              <a:t>用户组会议</a:t>
            </a:r>
            <a:r>
              <a:rPr lang="zh-CN" altLang="en-US" dirty="0"/>
              <a:t>。</a:t>
            </a:r>
            <a:endParaRPr lang="zh-CN" altLang="en-US" dirty="0"/>
          </a:p>
          <a:p>
            <a:endParaRPr lang="en-US" altLang="zh-CN" dirty="0"/>
          </a:p>
          <a:p>
            <a:r>
              <a:rPr lang="en-US" altLang="zh-CN" dirty="0"/>
              <a:t>        </a:t>
            </a:r>
            <a:r>
              <a:rPr lang="zh-CN" altLang="en-US" dirty="0"/>
              <a:t>第一次会议：对</a:t>
            </a:r>
            <a:r>
              <a:rPr lang="zh-CN" altLang="en-US" b="1" dirty="0">
                <a:solidFill>
                  <a:srgbClr val="FF0000"/>
                </a:solidFill>
              </a:rPr>
              <a:t>架构</a:t>
            </a:r>
            <a:r>
              <a:rPr lang="zh-CN" altLang="en-US" dirty="0"/>
              <a:t>进行分析讨论，</a:t>
            </a:r>
            <a:r>
              <a:rPr lang="en-US" altLang="zh-CN" dirty="0"/>
              <a:t>C/S</a:t>
            </a:r>
            <a:r>
              <a:rPr lang="zh-CN" altLang="en-US" dirty="0"/>
              <a:t>架构</a:t>
            </a:r>
            <a:r>
              <a:rPr lang="en-US" altLang="zh-CN" baseline="30000" dirty="0"/>
              <a:t>[1]</a:t>
            </a:r>
            <a:r>
              <a:rPr lang="zh-CN" altLang="en-US" dirty="0"/>
              <a:t>的优势在于交互性强、存取模式安全、响应速度快，所以</a:t>
            </a:r>
            <a:r>
              <a:rPr lang="zh-CN" altLang="en-US" dirty="0">
                <a:solidFill>
                  <a:srgbClr val="FF0000"/>
                </a:solidFill>
              </a:rPr>
              <a:t>在处理大量数据上相较于</a:t>
            </a:r>
            <a:r>
              <a:rPr lang="en-US" altLang="zh-CN" dirty="0">
                <a:solidFill>
                  <a:srgbClr val="FF0000"/>
                </a:solidFill>
              </a:rPr>
              <a:t>B/S</a:t>
            </a:r>
            <a:r>
              <a:rPr lang="zh-CN" altLang="en-US" dirty="0">
                <a:solidFill>
                  <a:srgbClr val="FF0000"/>
                </a:solidFill>
              </a:rPr>
              <a:t>架构具有绝对的优势</a:t>
            </a:r>
            <a:r>
              <a:rPr lang="zh-CN" altLang="en-US" dirty="0"/>
              <a:t>，但是缺点也很明显：缺少通用性，系统维护、升级需要重新设计和开发，维护和管理的难度极高；</a:t>
            </a:r>
            <a:r>
              <a:rPr lang="en-US" altLang="zh-CN" dirty="0"/>
              <a:t>B/S</a:t>
            </a:r>
            <a:r>
              <a:rPr lang="zh-CN" altLang="en-US" dirty="0"/>
              <a:t>架构</a:t>
            </a:r>
            <a:r>
              <a:rPr lang="en-US" altLang="zh-CN" baseline="30000" dirty="0"/>
              <a:t>[2]</a:t>
            </a:r>
            <a:r>
              <a:rPr lang="zh-CN" altLang="en-US" dirty="0"/>
              <a:t>的优势在于方便，采用</a:t>
            </a:r>
            <a:r>
              <a:rPr lang="en-US" altLang="zh-CN" dirty="0"/>
              <a:t>B/S</a:t>
            </a:r>
            <a:r>
              <a:rPr lang="zh-CN" altLang="en-US" dirty="0"/>
              <a:t>架构的软件</a:t>
            </a:r>
            <a:r>
              <a:rPr lang="zh-CN" altLang="en-US" dirty="0">
                <a:solidFill>
                  <a:srgbClr val="FF0000"/>
                </a:solidFill>
              </a:rPr>
              <a:t>只需要管理服务器即可</a:t>
            </a:r>
            <a:r>
              <a:rPr lang="zh-CN" altLang="en-US" dirty="0"/>
              <a:t>，所有的客户端只是浏览器，因此对于</a:t>
            </a:r>
            <a:r>
              <a:rPr lang="zh-CN" altLang="en-US" dirty="0">
                <a:solidFill>
                  <a:srgbClr val="FF0000"/>
                </a:solidFill>
              </a:rPr>
              <a:t>需要频繁更新换代</a:t>
            </a:r>
            <a:r>
              <a:rPr lang="zh-CN" altLang="en-US" dirty="0"/>
              <a:t>的本项目来说，</a:t>
            </a:r>
            <a:r>
              <a:rPr lang="en-US" altLang="zh-CN" dirty="0"/>
              <a:t>B/S</a:t>
            </a:r>
            <a:r>
              <a:rPr lang="zh-CN" altLang="en-US" dirty="0"/>
              <a:t>架构显然更加适合。</a:t>
            </a:r>
            <a:endParaRPr lang="zh-CN" altLang="en-US" dirty="0"/>
          </a:p>
          <a:p>
            <a:endParaRPr lang="en-US" altLang="zh-CN" dirty="0"/>
          </a:p>
          <a:p>
            <a:r>
              <a:rPr lang="en-US" altLang="zh-CN" dirty="0"/>
              <a:t>        </a:t>
            </a:r>
            <a:r>
              <a:rPr lang="zh-CN" altLang="en-US" dirty="0"/>
              <a:t>第二次会议：</a:t>
            </a:r>
            <a:r>
              <a:rPr lang="zh-CN" altLang="en-US"/>
              <a:t>对各个</a:t>
            </a:r>
            <a:r>
              <a:rPr lang="zh-CN" altLang="en-US" b="1">
                <a:solidFill>
                  <a:srgbClr val="FF0000"/>
                </a:solidFill>
              </a:rPr>
              <a:t>模块</a:t>
            </a:r>
            <a:r>
              <a:rPr lang="zh-CN" altLang="en-US" dirty="0"/>
              <a:t>进行讨论，从用户登录、用户信息到做题出题、天梯排位，分析各个模块功能的完整性和</a:t>
            </a:r>
            <a:r>
              <a:rPr lang="zh-CN" altLang="en-US"/>
              <a:t>必要性，并把模块按照负责区域进行划分</a:t>
            </a:r>
            <a:endParaRPr lang="zh-CN" altLang="en-US"/>
          </a:p>
          <a:p>
            <a:endParaRPr lang="en-US" altLang="zh-CN" dirty="0"/>
          </a:p>
          <a:p>
            <a:r>
              <a:rPr lang="en-US" altLang="zh-CN" dirty="0"/>
              <a:t>        </a:t>
            </a:r>
            <a:r>
              <a:rPr lang="zh-CN" altLang="en-US" dirty="0"/>
              <a:t>第三次会议：我们组在此之前已经通过前两次会议的会议纪要对选题的架构和模块进行了更新。本次会议旨在向用户组展示之前两次会议的更新成果，以确保最终的成果能让用户满意。</a:t>
            </a:r>
            <a:endParaRPr lang="zh-CN" altLang="en-US" dirty="0"/>
          </a:p>
          <a:p>
            <a:endParaRPr lang="en-US" altLang="zh-CN" dirty="0"/>
          </a:p>
          <a:p>
            <a:r>
              <a:rPr lang="en-US" altLang="zh-CN" dirty="0"/>
              <a:t>        </a:t>
            </a:r>
            <a:r>
              <a:rPr lang="zh-CN" altLang="en-US" dirty="0"/>
              <a:t>我们的架构是基于</a:t>
            </a:r>
            <a:r>
              <a:rPr lang="en-US" altLang="zh-CN" dirty="0"/>
              <a:t>B/S</a:t>
            </a:r>
            <a:r>
              <a:rPr lang="zh-CN" altLang="en-US" dirty="0"/>
              <a:t>的架构，各个模块的功能见下一页。</a:t>
            </a:r>
            <a:endParaRPr lang="zh-CN" altLang="en-US" dirty="0"/>
          </a:p>
        </p:txBody>
      </p:sp>
    </p:spTree>
  </p:cSld>
  <p:clrMapOvr>
    <a:masterClrMapping/>
  </p:clrMapOvr>
  <p:transition>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5"/>
          <p:cNvSpPr>
            <a:spLocks noChangeArrowheads="1"/>
          </p:cNvSpPr>
          <p:nvPr/>
        </p:nvSpPr>
        <p:spPr bwMode="auto">
          <a:xfrm>
            <a:off x="4416324" y="2202278"/>
            <a:ext cx="3089921" cy="3084977"/>
          </a:xfrm>
          <a:prstGeom prst="ellipse">
            <a:avLst/>
          </a:prstGeom>
          <a:solidFill>
            <a:srgbClr val="18478F"/>
          </a:solidFill>
          <a:ln w="22225">
            <a:solidFill>
              <a:schemeClr val="bg1"/>
            </a:solidFill>
            <a:round/>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4544865" y="2176322"/>
            <a:ext cx="2931717" cy="2836547"/>
            <a:chOff x="4544865" y="2176322"/>
            <a:chExt cx="2931717" cy="2836547"/>
          </a:xfrm>
        </p:grpSpPr>
        <p:sp>
          <p:nvSpPr>
            <p:cNvPr id="12" name="Freeform 6"/>
            <p:cNvSpPr/>
            <p:nvPr/>
          </p:nvSpPr>
          <p:spPr bwMode="auto">
            <a:xfrm>
              <a:off x="6364211" y="2275200"/>
              <a:ext cx="61798" cy="46967"/>
            </a:xfrm>
            <a:custGeom>
              <a:avLst/>
              <a:gdLst>
                <a:gd name="T0" fmla="*/ 4 w 21"/>
                <a:gd name="T1" fmla="*/ 16 h 16"/>
                <a:gd name="T2" fmla="*/ 1 w 21"/>
                <a:gd name="T3" fmla="*/ 14 h 16"/>
                <a:gd name="T4" fmla="*/ 0 w 21"/>
                <a:gd name="T5" fmla="*/ 11 h 16"/>
                <a:gd name="T6" fmla="*/ 0 w 21"/>
                <a:gd name="T7" fmla="*/ 10 h 16"/>
                <a:gd name="T8" fmla="*/ 0 w 21"/>
                <a:gd name="T9" fmla="*/ 0 h 16"/>
                <a:gd name="T10" fmla="*/ 16 w 21"/>
                <a:gd name="T11" fmla="*/ 0 h 16"/>
                <a:gd name="T12" fmla="*/ 16 w 21"/>
                <a:gd name="T13" fmla="*/ 3 h 16"/>
                <a:gd name="T14" fmla="*/ 16 w 21"/>
                <a:gd name="T15" fmla="*/ 5 h 16"/>
                <a:gd name="T16" fmla="*/ 18 w 21"/>
                <a:gd name="T17" fmla="*/ 7 h 16"/>
                <a:gd name="T18" fmla="*/ 20 w 21"/>
                <a:gd name="T19" fmla="*/ 11 h 16"/>
                <a:gd name="T20" fmla="*/ 20 w 21"/>
                <a:gd name="T21" fmla="*/ 12 h 16"/>
                <a:gd name="T22" fmla="*/ 21 w 21"/>
                <a:gd name="T23" fmla="*/ 16 h 16"/>
                <a:gd name="T24" fmla="*/ 17 w 21"/>
                <a:gd name="T25" fmla="*/ 16 h 16"/>
                <a:gd name="T26" fmla="*/ 4 w 21"/>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6">
                  <a:moveTo>
                    <a:pt x="4" y="16"/>
                  </a:moveTo>
                  <a:cubicBezTo>
                    <a:pt x="4" y="16"/>
                    <a:pt x="2" y="16"/>
                    <a:pt x="1" y="14"/>
                  </a:cubicBezTo>
                  <a:cubicBezTo>
                    <a:pt x="0" y="13"/>
                    <a:pt x="0" y="12"/>
                    <a:pt x="0" y="11"/>
                  </a:cubicBezTo>
                  <a:cubicBezTo>
                    <a:pt x="0" y="11"/>
                    <a:pt x="0" y="11"/>
                    <a:pt x="0" y="10"/>
                  </a:cubicBezTo>
                  <a:cubicBezTo>
                    <a:pt x="0" y="0"/>
                    <a:pt x="0" y="0"/>
                    <a:pt x="0" y="0"/>
                  </a:cubicBezTo>
                  <a:cubicBezTo>
                    <a:pt x="16" y="0"/>
                    <a:pt x="16" y="0"/>
                    <a:pt x="16" y="0"/>
                  </a:cubicBezTo>
                  <a:cubicBezTo>
                    <a:pt x="16" y="3"/>
                    <a:pt x="16" y="3"/>
                    <a:pt x="16" y="3"/>
                  </a:cubicBezTo>
                  <a:cubicBezTo>
                    <a:pt x="16" y="4"/>
                    <a:pt x="16" y="5"/>
                    <a:pt x="16" y="5"/>
                  </a:cubicBezTo>
                  <a:cubicBezTo>
                    <a:pt x="17" y="6"/>
                    <a:pt x="17" y="6"/>
                    <a:pt x="18" y="7"/>
                  </a:cubicBezTo>
                  <a:cubicBezTo>
                    <a:pt x="18" y="8"/>
                    <a:pt x="19" y="9"/>
                    <a:pt x="20" y="11"/>
                  </a:cubicBezTo>
                  <a:cubicBezTo>
                    <a:pt x="20" y="11"/>
                    <a:pt x="20" y="11"/>
                    <a:pt x="20" y="12"/>
                  </a:cubicBezTo>
                  <a:cubicBezTo>
                    <a:pt x="21" y="16"/>
                    <a:pt x="21" y="16"/>
                    <a:pt x="21" y="16"/>
                  </a:cubicBezTo>
                  <a:cubicBezTo>
                    <a:pt x="17" y="16"/>
                    <a:pt x="17" y="16"/>
                    <a:pt x="17" y="16"/>
                  </a:cubicBezTo>
                  <a:lnTo>
                    <a:pt x="4" y="16"/>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3" name="Freeform 7"/>
            <p:cNvSpPr/>
            <p:nvPr/>
          </p:nvSpPr>
          <p:spPr bwMode="auto">
            <a:xfrm>
              <a:off x="6364211" y="2301155"/>
              <a:ext cx="132249" cy="132249"/>
            </a:xfrm>
            <a:custGeom>
              <a:avLst/>
              <a:gdLst>
                <a:gd name="T0" fmla="*/ 23 w 45"/>
                <a:gd name="T1" fmla="*/ 45 h 45"/>
                <a:gd name="T2" fmla="*/ 20 w 45"/>
                <a:gd name="T3" fmla="*/ 45 h 45"/>
                <a:gd name="T4" fmla="*/ 17 w 45"/>
                <a:gd name="T5" fmla="*/ 45 h 45"/>
                <a:gd name="T6" fmla="*/ 11 w 45"/>
                <a:gd name="T7" fmla="*/ 42 h 45"/>
                <a:gd name="T8" fmla="*/ 10 w 45"/>
                <a:gd name="T9" fmla="*/ 36 h 45"/>
                <a:gd name="T10" fmla="*/ 10 w 45"/>
                <a:gd name="T11" fmla="*/ 35 h 45"/>
                <a:gd name="T12" fmla="*/ 10 w 45"/>
                <a:gd name="T13" fmla="*/ 35 h 45"/>
                <a:gd name="T14" fmla="*/ 8 w 45"/>
                <a:gd name="T15" fmla="*/ 35 h 45"/>
                <a:gd name="T16" fmla="*/ 4 w 45"/>
                <a:gd name="T17" fmla="*/ 35 h 45"/>
                <a:gd name="T18" fmla="*/ 5 w 45"/>
                <a:gd name="T19" fmla="*/ 31 h 45"/>
                <a:gd name="T20" fmla="*/ 5 w 45"/>
                <a:gd name="T21" fmla="*/ 31 h 45"/>
                <a:gd name="T22" fmla="*/ 5 w 45"/>
                <a:gd name="T23" fmla="*/ 31 h 45"/>
                <a:gd name="T24" fmla="*/ 3 w 45"/>
                <a:gd name="T25" fmla="*/ 30 h 45"/>
                <a:gd name="T26" fmla="*/ 0 w 45"/>
                <a:gd name="T27" fmla="*/ 30 h 45"/>
                <a:gd name="T28" fmla="*/ 0 w 45"/>
                <a:gd name="T29" fmla="*/ 20 h 45"/>
                <a:gd name="T30" fmla="*/ 0 w 45"/>
                <a:gd name="T31" fmla="*/ 20 h 45"/>
                <a:gd name="T32" fmla="*/ 1 w 45"/>
                <a:gd name="T33" fmla="*/ 16 h 45"/>
                <a:gd name="T34" fmla="*/ 4 w 45"/>
                <a:gd name="T35" fmla="*/ 15 h 45"/>
                <a:gd name="T36" fmla="*/ 8 w 45"/>
                <a:gd name="T37" fmla="*/ 15 h 45"/>
                <a:gd name="T38" fmla="*/ 9 w 45"/>
                <a:gd name="T39" fmla="*/ 15 h 45"/>
                <a:gd name="T40" fmla="*/ 9 w 45"/>
                <a:gd name="T41" fmla="*/ 15 h 45"/>
                <a:gd name="T42" fmla="*/ 9 w 45"/>
                <a:gd name="T43" fmla="*/ 15 h 45"/>
                <a:gd name="T44" fmla="*/ 10 w 45"/>
                <a:gd name="T45" fmla="*/ 13 h 45"/>
                <a:gd name="T46" fmla="*/ 10 w 45"/>
                <a:gd name="T47" fmla="*/ 10 h 45"/>
                <a:gd name="T48" fmla="*/ 13 w 45"/>
                <a:gd name="T49" fmla="*/ 10 h 45"/>
                <a:gd name="T50" fmla="*/ 14 w 45"/>
                <a:gd name="T51" fmla="*/ 10 h 45"/>
                <a:gd name="T52" fmla="*/ 16 w 45"/>
                <a:gd name="T53" fmla="*/ 10 h 45"/>
                <a:gd name="T54" fmla="*/ 18 w 45"/>
                <a:gd name="T55" fmla="*/ 9 h 45"/>
                <a:gd name="T56" fmla="*/ 19 w 45"/>
                <a:gd name="T57" fmla="*/ 7 h 45"/>
                <a:gd name="T58" fmla="*/ 19 w 45"/>
                <a:gd name="T59" fmla="*/ 6 h 45"/>
                <a:gd name="T60" fmla="*/ 19 w 45"/>
                <a:gd name="T61" fmla="*/ 4 h 45"/>
                <a:gd name="T62" fmla="*/ 23 w 45"/>
                <a:gd name="T63" fmla="*/ 0 h 45"/>
                <a:gd name="T64" fmla="*/ 24 w 45"/>
                <a:gd name="T65" fmla="*/ 1 h 45"/>
                <a:gd name="T66" fmla="*/ 25 w 45"/>
                <a:gd name="T67" fmla="*/ 1 h 45"/>
                <a:gd name="T68" fmla="*/ 26 w 45"/>
                <a:gd name="T69" fmla="*/ 1 h 45"/>
                <a:gd name="T70" fmla="*/ 28 w 45"/>
                <a:gd name="T71" fmla="*/ 1 h 45"/>
                <a:gd name="T72" fmla="*/ 37 w 45"/>
                <a:gd name="T73" fmla="*/ 3 h 45"/>
                <a:gd name="T74" fmla="*/ 40 w 45"/>
                <a:gd name="T75" fmla="*/ 5 h 45"/>
                <a:gd name="T76" fmla="*/ 41 w 45"/>
                <a:gd name="T77" fmla="*/ 5 h 45"/>
                <a:gd name="T78" fmla="*/ 44 w 45"/>
                <a:gd name="T79" fmla="*/ 5 h 45"/>
                <a:gd name="T80" fmla="*/ 44 w 45"/>
                <a:gd name="T81" fmla="*/ 8 h 45"/>
                <a:gd name="T82" fmla="*/ 44 w 45"/>
                <a:gd name="T83" fmla="*/ 12 h 45"/>
                <a:gd name="T84" fmla="*/ 41 w 45"/>
                <a:gd name="T85" fmla="*/ 17 h 45"/>
                <a:gd name="T86" fmla="*/ 40 w 45"/>
                <a:gd name="T87" fmla="*/ 17 h 45"/>
                <a:gd name="T88" fmla="*/ 40 w 45"/>
                <a:gd name="T89" fmla="*/ 17 h 45"/>
                <a:gd name="T90" fmla="*/ 41 w 45"/>
                <a:gd name="T91" fmla="*/ 23 h 45"/>
                <a:gd name="T92" fmla="*/ 43 w 45"/>
                <a:gd name="T93" fmla="*/ 25 h 45"/>
                <a:gd name="T94" fmla="*/ 39 w 45"/>
                <a:gd name="T95" fmla="*/ 39 h 45"/>
                <a:gd name="T96" fmla="*/ 35 w 45"/>
                <a:gd name="T97" fmla="*/ 40 h 45"/>
                <a:gd name="T98" fmla="*/ 34 w 45"/>
                <a:gd name="T99" fmla="*/ 40 h 45"/>
                <a:gd name="T100" fmla="*/ 33 w 45"/>
                <a:gd name="T101" fmla="*/ 42 h 45"/>
                <a:gd name="T102" fmla="*/ 31 w 45"/>
                <a:gd name="T103" fmla="*/ 43 h 45"/>
                <a:gd name="T104" fmla="*/ 23 w 45"/>
                <a:gd name="T10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5">
                  <a:moveTo>
                    <a:pt x="23" y="45"/>
                  </a:moveTo>
                  <a:cubicBezTo>
                    <a:pt x="22" y="45"/>
                    <a:pt x="21" y="45"/>
                    <a:pt x="20" y="45"/>
                  </a:cubicBezTo>
                  <a:cubicBezTo>
                    <a:pt x="19" y="45"/>
                    <a:pt x="18" y="45"/>
                    <a:pt x="17" y="45"/>
                  </a:cubicBezTo>
                  <a:cubicBezTo>
                    <a:pt x="15" y="44"/>
                    <a:pt x="12" y="44"/>
                    <a:pt x="11" y="42"/>
                  </a:cubicBezTo>
                  <a:cubicBezTo>
                    <a:pt x="10" y="41"/>
                    <a:pt x="9" y="39"/>
                    <a:pt x="10" y="36"/>
                  </a:cubicBezTo>
                  <a:cubicBezTo>
                    <a:pt x="10" y="36"/>
                    <a:pt x="10" y="36"/>
                    <a:pt x="10" y="35"/>
                  </a:cubicBezTo>
                  <a:cubicBezTo>
                    <a:pt x="10" y="35"/>
                    <a:pt x="10" y="35"/>
                    <a:pt x="10" y="35"/>
                  </a:cubicBezTo>
                  <a:cubicBezTo>
                    <a:pt x="10" y="35"/>
                    <a:pt x="9" y="35"/>
                    <a:pt x="8" y="35"/>
                  </a:cubicBezTo>
                  <a:cubicBezTo>
                    <a:pt x="4" y="35"/>
                    <a:pt x="4" y="35"/>
                    <a:pt x="4" y="35"/>
                  </a:cubicBezTo>
                  <a:cubicBezTo>
                    <a:pt x="5" y="31"/>
                    <a:pt x="5" y="31"/>
                    <a:pt x="5" y="31"/>
                  </a:cubicBezTo>
                  <a:cubicBezTo>
                    <a:pt x="5" y="31"/>
                    <a:pt x="5" y="31"/>
                    <a:pt x="5" y="31"/>
                  </a:cubicBezTo>
                  <a:cubicBezTo>
                    <a:pt x="5" y="31"/>
                    <a:pt x="5" y="31"/>
                    <a:pt x="5" y="31"/>
                  </a:cubicBezTo>
                  <a:cubicBezTo>
                    <a:pt x="5" y="31"/>
                    <a:pt x="4" y="30"/>
                    <a:pt x="3" y="30"/>
                  </a:cubicBezTo>
                  <a:cubicBezTo>
                    <a:pt x="0" y="30"/>
                    <a:pt x="0" y="30"/>
                    <a:pt x="0" y="30"/>
                  </a:cubicBezTo>
                  <a:cubicBezTo>
                    <a:pt x="0" y="20"/>
                    <a:pt x="0" y="20"/>
                    <a:pt x="0" y="20"/>
                  </a:cubicBezTo>
                  <a:cubicBezTo>
                    <a:pt x="0" y="20"/>
                    <a:pt x="0" y="20"/>
                    <a:pt x="0" y="20"/>
                  </a:cubicBezTo>
                  <a:cubicBezTo>
                    <a:pt x="0" y="19"/>
                    <a:pt x="0" y="17"/>
                    <a:pt x="1" y="16"/>
                  </a:cubicBezTo>
                  <a:cubicBezTo>
                    <a:pt x="2" y="15"/>
                    <a:pt x="4" y="15"/>
                    <a:pt x="4" y="15"/>
                  </a:cubicBezTo>
                  <a:cubicBezTo>
                    <a:pt x="8" y="15"/>
                    <a:pt x="8" y="15"/>
                    <a:pt x="8" y="15"/>
                  </a:cubicBezTo>
                  <a:cubicBezTo>
                    <a:pt x="9" y="15"/>
                    <a:pt x="9" y="15"/>
                    <a:pt x="9" y="15"/>
                  </a:cubicBezTo>
                  <a:cubicBezTo>
                    <a:pt x="9" y="15"/>
                    <a:pt x="9" y="15"/>
                    <a:pt x="9" y="15"/>
                  </a:cubicBezTo>
                  <a:cubicBezTo>
                    <a:pt x="9" y="15"/>
                    <a:pt x="9" y="15"/>
                    <a:pt x="9" y="15"/>
                  </a:cubicBezTo>
                  <a:cubicBezTo>
                    <a:pt x="9" y="15"/>
                    <a:pt x="10" y="14"/>
                    <a:pt x="10" y="13"/>
                  </a:cubicBezTo>
                  <a:cubicBezTo>
                    <a:pt x="10" y="10"/>
                    <a:pt x="10" y="10"/>
                    <a:pt x="10" y="10"/>
                  </a:cubicBezTo>
                  <a:cubicBezTo>
                    <a:pt x="13" y="10"/>
                    <a:pt x="13" y="10"/>
                    <a:pt x="13" y="10"/>
                  </a:cubicBezTo>
                  <a:cubicBezTo>
                    <a:pt x="13" y="10"/>
                    <a:pt x="14" y="10"/>
                    <a:pt x="14" y="10"/>
                  </a:cubicBezTo>
                  <a:cubicBezTo>
                    <a:pt x="15" y="10"/>
                    <a:pt x="15" y="10"/>
                    <a:pt x="16" y="10"/>
                  </a:cubicBezTo>
                  <a:cubicBezTo>
                    <a:pt x="18" y="10"/>
                    <a:pt x="18" y="10"/>
                    <a:pt x="18" y="9"/>
                  </a:cubicBezTo>
                  <a:cubicBezTo>
                    <a:pt x="18" y="9"/>
                    <a:pt x="18" y="8"/>
                    <a:pt x="19" y="7"/>
                  </a:cubicBezTo>
                  <a:cubicBezTo>
                    <a:pt x="19" y="6"/>
                    <a:pt x="19" y="6"/>
                    <a:pt x="19" y="6"/>
                  </a:cubicBezTo>
                  <a:cubicBezTo>
                    <a:pt x="19" y="5"/>
                    <a:pt x="19" y="4"/>
                    <a:pt x="19" y="4"/>
                  </a:cubicBezTo>
                  <a:cubicBezTo>
                    <a:pt x="19" y="2"/>
                    <a:pt x="21" y="0"/>
                    <a:pt x="23" y="0"/>
                  </a:cubicBezTo>
                  <a:cubicBezTo>
                    <a:pt x="23" y="0"/>
                    <a:pt x="24" y="0"/>
                    <a:pt x="24" y="1"/>
                  </a:cubicBezTo>
                  <a:cubicBezTo>
                    <a:pt x="24" y="1"/>
                    <a:pt x="24" y="1"/>
                    <a:pt x="25" y="1"/>
                  </a:cubicBezTo>
                  <a:cubicBezTo>
                    <a:pt x="25" y="1"/>
                    <a:pt x="26" y="1"/>
                    <a:pt x="26" y="1"/>
                  </a:cubicBezTo>
                  <a:cubicBezTo>
                    <a:pt x="27" y="1"/>
                    <a:pt x="28" y="1"/>
                    <a:pt x="28" y="1"/>
                  </a:cubicBezTo>
                  <a:cubicBezTo>
                    <a:pt x="31" y="1"/>
                    <a:pt x="34" y="1"/>
                    <a:pt x="37" y="3"/>
                  </a:cubicBezTo>
                  <a:cubicBezTo>
                    <a:pt x="38" y="4"/>
                    <a:pt x="39" y="5"/>
                    <a:pt x="40" y="5"/>
                  </a:cubicBezTo>
                  <a:cubicBezTo>
                    <a:pt x="40" y="5"/>
                    <a:pt x="41" y="5"/>
                    <a:pt x="41" y="5"/>
                  </a:cubicBezTo>
                  <a:cubicBezTo>
                    <a:pt x="44" y="5"/>
                    <a:pt x="44" y="5"/>
                    <a:pt x="44" y="5"/>
                  </a:cubicBezTo>
                  <a:cubicBezTo>
                    <a:pt x="44" y="8"/>
                    <a:pt x="44" y="8"/>
                    <a:pt x="44" y="8"/>
                  </a:cubicBezTo>
                  <a:cubicBezTo>
                    <a:pt x="44" y="12"/>
                    <a:pt x="44" y="12"/>
                    <a:pt x="44" y="12"/>
                  </a:cubicBezTo>
                  <a:cubicBezTo>
                    <a:pt x="44" y="15"/>
                    <a:pt x="42" y="16"/>
                    <a:pt x="41" y="17"/>
                  </a:cubicBezTo>
                  <a:cubicBezTo>
                    <a:pt x="41" y="17"/>
                    <a:pt x="40" y="17"/>
                    <a:pt x="40" y="17"/>
                  </a:cubicBezTo>
                  <a:cubicBezTo>
                    <a:pt x="40" y="17"/>
                    <a:pt x="40" y="17"/>
                    <a:pt x="40" y="17"/>
                  </a:cubicBezTo>
                  <a:cubicBezTo>
                    <a:pt x="39" y="18"/>
                    <a:pt x="41" y="21"/>
                    <a:pt x="41" y="23"/>
                  </a:cubicBezTo>
                  <a:cubicBezTo>
                    <a:pt x="42" y="23"/>
                    <a:pt x="42" y="24"/>
                    <a:pt x="43" y="25"/>
                  </a:cubicBezTo>
                  <a:cubicBezTo>
                    <a:pt x="45" y="31"/>
                    <a:pt x="44" y="36"/>
                    <a:pt x="39" y="39"/>
                  </a:cubicBezTo>
                  <a:cubicBezTo>
                    <a:pt x="37" y="40"/>
                    <a:pt x="36" y="40"/>
                    <a:pt x="35" y="40"/>
                  </a:cubicBezTo>
                  <a:cubicBezTo>
                    <a:pt x="35" y="40"/>
                    <a:pt x="34" y="40"/>
                    <a:pt x="34" y="40"/>
                  </a:cubicBezTo>
                  <a:cubicBezTo>
                    <a:pt x="34" y="41"/>
                    <a:pt x="33" y="41"/>
                    <a:pt x="33" y="42"/>
                  </a:cubicBezTo>
                  <a:cubicBezTo>
                    <a:pt x="32" y="42"/>
                    <a:pt x="32" y="42"/>
                    <a:pt x="31" y="43"/>
                  </a:cubicBezTo>
                  <a:cubicBezTo>
                    <a:pt x="29" y="45"/>
                    <a:pt x="26" y="45"/>
                    <a:pt x="23" y="45"/>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4" name="Freeform 8"/>
            <p:cNvSpPr/>
            <p:nvPr/>
          </p:nvSpPr>
          <p:spPr bwMode="auto">
            <a:xfrm>
              <a:off x="6490279" y="2328346"/>
              <a:ext cx="87754" cy="75394"/>
            </a:xfrm>
            <a:custGeom>
              <a:avLst/>
              <a:gdLst>
                <a:gd name="T0" fmla="*/ 14 w 30"/>
                <a:gd name="T1" fmla="*/ 26 h 26"/>
                <a:gd name="T2" fmla="*/ 14 w 30"/>
                <a:gd name="T3" fmla="*/ 23 h 26"/>
                <a:gd name="T4" fmla="*/ 13 w 30"/>
                <a:gd name="T5" fmla="*/ 21 h 26"/>
                <a:gd name="T6" fmla="*/ 13 w 30"/>
                <a:gd name="T7" fmla="*/ 21 h 26"/>
                <a:gd name="T8" fmla="*/ 10 w 30"/>
                <a:gd name="T9" fmla="*/ 22 h 26"/>
                <a:gd name="T10" fmla="*/ 9 w 30"/>
                <a:gd name="T11" fmla="*/ 19 h 26"/>
                <a:gd name="T12" fmla="*/ 5 w 30"/>
                <a:gd name="T13" fmla="*/ 14 h 26"/>
                <a:gd name="T14" fmla="*/ 2 w 30"/>
                <a:gd name="T15" fmla="*/ 12 h 26"/>
                <a:gd name="T16" fmla="*/ 0 w 30"/>
                <a:gd name="T17" fmla="*/ 9 h 26"/>
                <a:gd name="T18" fmla="*/ 1 w 30"/>
                <a:gd name="T19" fmla="*/ 4 h 26"/>
                <a:gd name="T20" fmla="*/ 12 w 30"/>
                <a:gd name="T21" fmla="*/ 0 h 26"/>
                <a:gd name="T22" fmla="*/ 18 w 30"/>
                <a:gd name="T23" fmla="*/ 1 h 26"/>
                <a:gd name="T24" fmla="*/ 22 w 30"/>
                <a:gd name="T25" fmla="*/ 1 h 26"/>
                <a:gd name="T26" fmla="*/ 25 w 30"/>
                <a:gd name="T27" fmla="*/ 1 h 26"/>
                <a:gd name="T28" fmla="*/ 25 w 30"/>
                <a:gd name="T29" fmla="*/ 5 h 26"/>
                <a:gd name="T30" fmla="*/ 25 w 30"/>
                <a:gd name="T31" fmla="*/ 5 h 26"/>
                <a:gd name="T32" fmla="*/ 25 w 30"/>
                <a:gd name="T33" fmla="*/ 5 h 26"/>
                <a:gd name="T34" fmla="*/ 27 w 30"/>
                <a:gd name="T35" fmla="*/ 6 h 26"/>
                <a:gd name="T36" fmla="*/ 29 w 30"/>
                <a:gd name="T37" fmla="*/ 6 h 26"/>
                <a:gd name="T38" fmla="*/ 29 w 30"/>
                <a:gd name="T39" fmla="*/ 9 h 26"/>
                <a:gd name="T40" fmla="*/ 30 w 30"/>
                <a:gd name="T41" fmla="*/ 11 h 26"/>
                <a:gd name="T42" fmla="*/ 28 w 30"/>
                <a:gd name="T43" fmla="*/ 21 h 26"/>
                <a:gd name="T44" fmla="*/ 19 w 30"/>
                <a:gd name="T45" fmla="*/ 26 h 26"/>
                <a:gd name="T46" fmla="*/ 14 w 3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6">
                  <a:moveTo>
                    <a:pt x="14" y="26"/>
                  </a:moveTo>
                  <a:cubicBezTo>
                    <a:pt x="14" y="23"/>
                    <a:pt x="14" y="23"/>
                    <a:pt x="14" y="23"/>
                  </a:cubicBezTo>
                  <a:cubicBezTo>
                    <a:pt x="14" y="22"/>
                    <a:pt x="13" y="21"/>
                    <a:pt x="13" y="21"/>
                  </a:cubicBezTo>
                  <a:cubicBezTo>
                    <a:pt x="13" y="21"/>
                    <a:pt x="13" y="21"/>
                    <a:pt x="13" y="21"/>
                  </a:cubicBezTo>
                  <a:cubicBezTo>
                    <a:pt x="10" y="22"/>
                    <a:pt x="10" y="22"/>
                    <a:pt x="10" y="22"/>
                  </a:cubicBezTo>
                  <a:cubicBezTo>
                    <a:pt x="9" y="19"/>
                    <a:pt x="9" y="19"/>
                    <a:pt x="9" y="19"/>
                  </a:cubicBezTo>
                  <a:cubicBezTo>
                    <a:pt x="9" y="17"/>
                    <a:pt x="8" y="15"/>
                    <a:pt x="5" y="14"/>
                  </a:cubicBezTo>
                  <a:cubicBezTo>
                    <a:pt x="4" y="13"/>
                    <a:pt x="3" y="13"/>
                    <a:pt x="2" y="12"/>
                  </a:cubicBezTo>
                  <a:cubicBezTo>
                    <a:pt x="1" y="11"/>
                    <a:pt x="0" y="10"/>
                    <a:pt x="0" y="9"/>
                  </a:cubicBezTo>
                  <a:cubicBezTo>
                    <a:pt x="0" y="8"/>
                    <a:pt x="0" y="6"/>
                    <a:pt x="1" y="4"/>
                  </a:cubicBezTo>
                  <a:cubicBezTo>
                    <a:pt x="4" y="1"/>
                    <a:pt x="9" y="0"/>
                    <a:pt x="12" y="0"/>
                  </a:cubicBezTo>
                  <a:cubicBezTo>
                    <a:pt x="14" y="0"/>
                    <a:pt x="16" y="1"/>
                    <a:pt x="18" y="1"/>
                  </a:cubicBezTo>
                  <a:cubicBezTo>
                    <a:pt x="19" y="1"/>
                    <a:pt x="21" y="1"/>
                    <a:pt x="22" y="1"/>
                  </a:cubicBezTo>
                  <a:cubicBezTo>
                    <a:pt x="25" y="1"/>
                    <a:pt x="25" y="1"/>
                    <a:pt x="25" y="1"/>
                  </a:cubicBezTo>
                  <a:cubicBezTo>
                    <a:pt x="25" y="5"/>
                    <a:pt x="25" y="5"/>
                    <a:pt x="25" y="5"/>
                  </a:cubicBezTo>
                  <a:cubicBezTo>
                    <a:pt x="25" y="5"/>
                    <a:pt x="25" y="5"/>
                    <a:pt x="25" y="5"/>
                  </a:cubicBezTo>
                  <a:cubicBezTo>
                    <a:pt x="25" y="5"/>
                    <a:pt x="25" y="5"/>
                    <a:pt x="25" y="5"/>
                  </a:cubicBezTo>
                  <a:cubicBezTo>
                    <a:pt x="25" y="5"/>
                    <a:pt x="25" y="6"/>
                    <a:pt x="27" y="6"/>
                  </a:cubicBezTo>
                  <a:cubicBezTo>
                    <a:pt x="29" y="6"/>
                    <a:pt x="29" y="6"/>
                    <a:pt x="29" y="6"/>
                  </a:cubicBezTo>
                  <a:cubicBezTo>
                    <a:pt x="29" y="9"/>
                    <a:pt x="29" y="9"/>
                    <a:pt x="29" y="9"/>
                  </a:cubicBezTo>
                  <a:cubicBezTo>
                    <a:pt x="29" y="10"/>
                    <a:pt x="30" y="11"/>
                    <a:pt x="30" y="11"/>
                  </a:cubicBezTo>
                  <a:cubicBezTo>
                    <a:pt x="30" y="15"/>
                    <a:pt x="30" y="18"/>
                    <a:pt x="28" y="21"/>
                  </a:cubicBezTo>
                  <a:cubicBezTo>
                    <a:pt x="26" y="26"/>
                    <a:pt x="21" y="26"/>
                    <a:pt x="19" y="26"/>
                  </a:cubicBezTo>
                  <a:lnTo>
                    <a:pt x="14" y="26"/>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487807" y="2401268"/>
              <a:ext cx="90226" cy="58091"/>
            </a:xfrm>
            <a:custGeom>
              <a:avLst/>
              <a:gdLst>
                <a:gd name="T0" fmla="*/ 27 w 31"/>
                <a:gd name="T1" fmla="*/ 20 h 20"/>
                <a:gd name="T2" fmla="*/ 26 w 31"/>
                <a:gd name="T3" fmla="*/ 20 h 20"/>
                <a:gd name="T4" fmla="*/ 10 w 31"/>
                <a:gd name="T5" fmla="*/ 20 h 20"/>
                <a:gd name="T6" fmla="*/ 10 w 31"/>
                <a:gd name="T7" fmla="*/ 15 h 20"/>
                <a:gd name="T8" fmla="*/ 1 w 31"/>
                <a:gd name="T9" fmla="*/ 15 h 20"/>
                <a:gd name="T10" fmla="*/ 1 w 31"/>
                <a:gd name="T11" fmla="*/ 5 h 20"/>
                <a:gd name="T12" fmla="*/ 1 w 31"/>
                <a:gd name="T13" fmla="*/ 4 h 20"/>
                <a:gd name="T14" fmla="*/ 1 w 31"/>
                <a:gd name="T15" fmla="*/ 1 h 20"/>
                <a:gd name="T16" fmla="*/ 5 w 31"/>
                <a:gd name="T17" fmla="*/ 0 h 20"/>
                <a:gd name="T18" fmla="*/ 21 w 31"/>
                <a:gd name="T19" fmla="*/ 0 h 20"/>
                <a:gd name="T20" fmla="*/ 21 w 31"/>
                <a:gd name="T21" fmla="*/ 2 h 20"/>
                <a:gd name="T22" fmla="*/ 21 w 31"/>
                <a:gd name="T23" fmla="*/ 4 h 20"/>
                <a:gd name="T24" fmla="*/ 23 w 31"/>
                <a:gd name="T25" fmla="*/ 4 h 20"/>
                <a:gd name="T26" fmla="*/ 23 w 31"/>
                <a:gd name="T27" fmla="*/ 4 h 20"/>
                <a:gd name="T28" fmla="*/ 24 w 31"/>
                <a:gd name="T29" fmla="*/ 4 h 20"/>
                <a:gd name="T30" fmla="*/ 30 w 31"/>
                <a:gd name="T31" fmla="*/ 10 h 20"/>
                <a:gd name="T32" fmla="*/ 30 w 31"/>
                <a:gd name="T33" fmla="*/ 15 h 20"/>
                <a:gd name="T34" fmla="*/ 30 w 31"/>
                <a:gd name="T35" fmla="*/ 15 h 20"/>
                <a:gd name="T36" fmla="*/ 30 w 31"/>
                <a:gd name="T37" fmla="*/ 19 h 20"/>
                <a:gd name="T38" fmla="*/ 27 w 31"/>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0">
                  <a:moveTo>
                    <a:pt x="27" y="20"/>
                  </a:moveTo>
                  <a:cubicBezTo>
                    <a:pt x="27" y="20"/>
                    <a:pt x="26" y="20"/>
                    <a:pt x="26" y="20"/>
                  </a:cubicBezTo>
                  <a:cubicBezTo>
                    <a:pt x="10" y="20"/>
                    <a:pt x="10" y="20"/>
                    <a:pt x="10" y="20"/>
                  </a:cubicBezTo>
                  <a:cubicBezTo>
                    <a:pt x="10" y="15"/>
                    <a:pt x="10" y="15"/>
                    <a:pt x="10" y="15"/>
                  </a:cubicBezTo>
                  <a:cubicBezTo>
                    <a:pt x="1" y="15"/>
                    <a:pt x="1" y="15"/>
                    <a:pt x="1" y="15"/>
                  </a:cubicBezTo>
                  <a:cubicBezTo>
                    <a:pt x="1" y="5"/>
                    <a:pt x="1" y="5"/>
                    <a:pt x="1" y="5"/>
                  </a:cubicBezTo>
                  <a:cubicBezTo>
                    <a:pt x="1" y="5"/>
                    <a:pt x="1" y="5"/>
                    <a:pt x="1" y="4"/>
                  </a:cubicBezTo>
                  <a:cubicBezTo>
                    <a:pt x="1" y="4"/>
                    <a:pt x="0" y="2"/>
                    <a:pt x="1" y="1"/>
                  </a:cubicBezTo>
                  <a:cubicBezTo>
                    <a:pt x="3" y="0"/>
                    <a:pt x="4" y="0"/>
                    <a:pt x="5" y="0"/>
                  </a:cubicBezTo>
                  <a:cubicBezTo>
                    <a:pt x="21" y="0"/>
                    <a:pt x="21" y="0"/>
                    <a:pt x="21" y="0"/>
                  </a:cubicBezTo>
                  <a:cubicBezTo>
                    <a:pt x="21" y="2"/>
                    <a:pt x="21" y="2"/>
                    <a:pt x="21" y="2"/>
                  </a:cubicBezTo>
                  <a:cubicBezTo>
                    <a:pt x="21" y="3"/>
                    <a:pt x="21" y="4"/>
                    <a:pt x="21" y="4"/>
                  </a:cubicBezTo>
                  <a:cubicBezTo>
                    <a:pt x="22" y="4"/>
                    <a:pt x="22" y="4"/>
                    <a:pt x="23" y="4"/>
                  </a:cubicBezTo>
                  <a:cubicBezTo>
                    <a:pt x="23" y="4"/>
                    <a:pt x="23" y="4"/>
                    <a:pt x="23" y="4"/>
                  </a:cubicBezTo>
                  <a:cubicBezTo>
                    <a:pt x="24" y="4"/>
                    <a:pt x="24" y="4"/>
                    <a:pt x="24" y="4"/>
                  </a:cubicBezTo>
                  <a:cubicBezTo>
                    <a:pt x="27" y="4"/>
                    <a:pt x="30" y="6"/>
                    <a:pt x="30" y="10"/>
                  </a:cubicBezTo>
                  <a:cubicBezTo>
                    <a:pt x="30" y="12"/>
                    <a:pt x="30" y="13"/>
                    <a:pt x="30" y="15"/>
                  </a:cubicBezTo>
                  <a:cubicBezTo>
                    <a:pt x="30" y="15"/>
                    <a:pt x="30" y="15"/>
                    <a:pt x="30" y="15"/>
                  </a:cubicBezTo>
                  <a:cubicBezTo>
                    <a:pt x="31" y="17"/>
                    <a:pt x="31" y="18"/>
                    <a:pt x="30" y="19"/>
                  </a:cubicBezTo>
                  <a:cubicBezTo>
                    <a:pt x="29" y="20"/>
                    <a:pt x="28" y="20"/>
                    <a:pt x="27" y="2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5704203" y="2176322"/>
              <a:ext cx="321352" cy="227418"/>
            </a:xfrm>
            <a:custGeom>
              <a:avLst/>
              <a:gdLst>
                <a:gd name="T0" fmla="*/ 34 w 110"/>
                <a:gd name="T1" fmla="*/ 78 h 78"/>
                <a:gd name="T2" fmla="*/ 16 w 110"/>
                <a:gd name="T3" fmla="*/ 78 h 78"/>
                <a:gd name="T4" fmla="*/ 5 w 110"/>
                <a:gd name="T5" fmla="*/ 67 h 78"/>
                <a:gd name="T6" fmla="*/ 0 w 110"/>
                <a:gd name="T7" fmla="*/ 59 h 78"/>
                <a:gd name="T8" fmla="*/ 0 w 110"/>
                <a:gd name="T9" fmla="*/ 49 h 78"/>
                <a:gd name="T10" fmla="*/ 8 w 110"/>
                <a:gd name="T11" fmla="*/ 44 h 78"/>
                <a:gd name="T12" fmla="*/ 13 w 110"/>
                <a:gd name="T13" fmla="*/ 39 h 78"/>
                <a:gd name="T14" fmla="*/ 14 w 110"/>
                <a:gd name="T15" fmla="*/ 31 h 78"/>
                <a:gd name="T16" fmla="*/ 11 w 110"/>
                <a:gd name="T17" fmla="*/ 19 h 78"/>
                <a:gd name="T18" fmla="*/ 7 w 110"/>
                <a:gd name="T19" fmla="*/ 17 h 78"/>
                <a:gd name="T20" fmla="*/ 5 w 110"/>
                <a:gd name="T21" fmla="*/ 6 h 78"/>
                <a:gd name="T22" fmla="*/ 46 w 110"/>
                <a:gd name="T23" fmla="*/ 3 h 78"/>
                <a:gd name="T24" fmla="*/ 100 w 110"/>
                <a:gd name="T25" fmla="*/ 1 h 78"/>
                <a:gd name="T26" fmla="*/ 109 w 110"/>
                <a:gd name="T27" fmla="*/ 3 h 78"/>
                <a:gd name="T28" fmla="*/ 110 w 110"/>
                <a:gd name="T29" fmla="*/ 7 h 78"/>
                <a:gd name="T30" fmla="*/ 110 w 110"/>
                <a:gd name="T31" fmla="*/ 10 h 78"/>
                <a:gd name="T32" fmla="*/ 104 w 110"/>
                <a:gd name="T33" fmla="*/ 18 h 78"/>
                <a:gd name="T34" fmla="*/ 101 w 110"/>
                <a:gd name="T35" fmla="*/ 29 h 78"/>
                <a:gd name="T36" fmla="*/ 103 w 110"/>
                <a:gd name="T37" fmla="*/ 33 h 78"/>
                <a:gd name="T38" fmla="*/ 97 w 110"/>
                <a:gd name="T39" fmla="*/ 40 h 78"/>
                <a:gd name="T40" fmla="*/ 96 w 110"/>
                <a:gd name="T41" fmla="*/ 40 h 78"/>
                <a:gd name="T42" fmla="*/ 92 w 110"/>
                <a:gd name="T43" fmla="*/ 45 h 78"/>
                <a:gd name="T44" fmla="*/ 85 w 110"/>
                <a:gd name="T45" fmla="*/ 45 h 78"/>
                <a:gd name="T46" fmla="*/ 77 w 110"/>
                <a:gd name="T47" fmla="*/ 51 h 78"/>
                <a:gd name="T48" fmla="*/ 71 w 110"/>
                <a:gd name="T49" fmla="*/ 55 h 78"/>
                <a:gd name="T50" fmla="*/ 68 w 110"/>
                <a:gd name="T51" fmla="*/ 54 h 78"/>
                <a:gd name="T52" fmla="*/ 63 w 110"/>
                <a:gd name="T53" fmla="*/ 59 h 78"/>
                <a:gd name="T54" fmla="*/ 54 w 110"/>
                <a:gd name="T55" fmla="*/ 59 h 78"/>
                <a:gd name="T56" fmla="*/ 49 w 110"/>
                <a:gd name="T57" fmla="*/ 59 h 78"/>
                <a:gd name="T58" fmla="*/ 45 w 110"/>
                <a:gd name="T59" fmla="*/ 64 h 78"/>
                <a:gd name="T60" fmla="*/ 44 w 110"/>
                <a:gd name="T61" fmla="*/ 69 h 78"/>
                <a:gd name="T62" fmla="*/ 36 w 110"/>
                <a:gd name="T6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78">
                  <a:moveTo>
                    <a:pt x="36" y="78"/>
                  </a:moveTo>
                  <a:cubicBezTo>
                    <a:pt x="36" y="78"/>
                    <a:pt x="35" y="78"/>
                    <a:pt x="34" y="78"/>
                  </a:cubicBezTo>
                  <a:cubicBezTo>
                    <a:pt x="34" y="78"/>
                    <a:pt x="33" y="78"/>
                    <a:pt x="32" y="78"/>
                  </a:cubicBezTo>
                  <a:cubicBezTo>
                    <a:pt x="16" y="78"/>
                    <a:pt x="16" y="78"/>
                    <a:pt x="16" y="78"/>
                  </a:cubicBezTo>
                  <a:cubicBezTo>
                    <a:pt x="15" y="77"/>
                    <a:pt x="15" y="77"/>
                    <a:pt x="15" y="77"/>
                  </a:cubicBezTo>
                  <a:cubicBezTo>
                    <a:pt x="12" y="74"/>
                    <a:pt x="8" y="70"/>
                    <a:pt x="5" y="67"/>
                  </a:cubicBezTo>
                  <a:cubicBezTo>
                    <a:pt x="4" y="66"/>
                    <a:pt x="3" y="65"/>
                    <a:pt x="2" y="64"/>
                  </a:cubicBezTo>
                  <a:cubicBezTo>
                    <a:pt x="0" y="62"/>
                    <a:pt x="0" y="61"/>
                    <a:pt x="0" y="59"/>
                  </a:cubicBezTo>
                  <a:cubicBezTo>
                    <a:pt x="0" y="58"/>
                    <a:pt x="0" y="58"/>
                    <a:pt x="0" y="58"/>
                  </a:cubicBezTo>
                  <a:cubicBezTo>
                    <a:pt x="0" y="49"/>
                    <a:pt x="0" y="49"/>
                    <a:pt x="0" y="49"/>
                  </a:cubicBezTo>
                  <a:cubicBezTo>
                    <a:pt x="2" y="48"/>
                    <a:pt x="2" y="48"/>
                    <a:pt x="2" y="48"/>
                  </a:cubicBezTo>
                  <a:cubicBezTo>
                    <a:pt x="5" y="48"/>
                    <a:pt x="6" y="47"/>
                    <a:pt x="8" y="44"/>
                  </a:cubicBezTo>
                  <a:cubicBezTo>
                    <a:pt x="8" y="43"/>
                    <a:pt x="9" y="42"/>
                    <a:pt x="9" y="41"/>
                  </a:cubicBezTo>
                  <a:cubicBezTo>
                    <a:pt x="10" y="39"/>
                    <a:pt x="12" y="39"/>
                    <a:pt x="13" y="39"/>
                  </a:cubicBezTo>
                  <a:cubicBezTo>
                    <a:pt x="13" y="39"/>
                    <a:pt x="13" y="39"/>
                    <a:pt x="14" y="39"/>
                  </a:cubicBezTo>
                  <a:cubicBezTo>
                    <a:pt x="14" y="37"/>
                    <a:pt x="14" y="34"/>
                    <a:pt x="14" y="31"/>
                  </a:cubicBezTo>
                  <a:cubicBezTo>
                    <a:pt x="14" y="30"/>
                    <a:pt x="14" y="29"/>
                    <a:pt x="14" y="28"/>
                  </a:cubicBezTo>
                  <a:cubicBezTo>
                    <a:pt x="14" y="23"/>
                    <a:pt x="14" y="21"/>
                    <a:pt x="11" y="19"/>
                  </a:cubicBezTo>
                  <a:cubicBezTo>
                    <a:pt x="10" y="19"/>
                    <a:pt x="9" y="18"/>
                    <a:pt x="8" y="17"/>
                  </a:cubicBezTo>
                  <a:cubicBezTo>
                    <a:pt x="7" y="17"/>
                    <a:pt x="7" y="17"/>
                    <a:pt x="7" y="17"/>
                  </a:cubicBezTo>
                  <a:cubicBezTo>
                    <a:pt x="5" y="16"/>
                    <a:pt x="5" y="14"/>
                    <a:pt x="5" y="13"/>
                  </a:cubicBezTo>
                  <a:cubicBezTo>
                    <a:pt x="5" y="6"/>
                    <a:pt x="5" y="6"/>
                    <a:pt x="5" y="6"/>
                  </a:cubicBezTo>
                  <a:cubicBezTo>
                    <a:pt x="8" y="6"/>
                    <a:pt x="8" y="6"/>
                    <a:pt x="8" y="6"/>
                  </a:cubicBezTo>
                  <a:cubicBezTo>
                    <a:pt x="20" y="6"/>
                    <a:pt x="33" y="4"/>
                    <a:pt x="46" y="3"/>
                  </a:cubicBezTo>
                  <a:cubicBezTo>
                    <a:pt x="59" y="2"/>
                    <a:pt x="74" y="0"/>
                    <a:pt x="88" y="0"/>
                  </a:cubicBezTo>
                  <a:cubicBezTo>
                    <a:pt x="92" y="0"/>
                    <a:pt x="96" y="0"/>
                    <a:pt x="100" y="1"/>
                  </a:cubicBezTo>
                  <a:cubicBezTo>
                    <a:pt x="102" y="1"/>
                    <a:pt x="104" y="1"/>
                    <a:pt x="106" y="1"/>
                  </a:cubicBezTo>
                  <a:cubicBezTo>
                    <a:pt x="106" y="1"/>
                    <a:pt x="108" y="1"/>
                    <a:pt x="109" y="3"/>
                  </a:cubicBezTo>
                  <a:cubicBezTo>
                    <a:pt x="110" y="4"/>
                    <a:pt x="110" y="5"/>
                    <a:pt x="110" y="6"/>
                  </a:cubicBezTo>
                  <a:cubicBezTo>
                    <a:pt x="110" y="6"/>
                    <a:pt x="110" y="6"/>
                    <a:pt x="110" y="7"/>
                  </a:cubicBezTo>
                  <a:cubicBezTo>
                    <a:pt x="110" y="9"/>
                    <a:pt x="110" y="9"/>
                    <a:pt x="110" y="9"/>
                  </a:cubicBezTo>
                  <a:cubicBezTo>
                    <a:pt x="110" y="9"/>
                    <a:pt x="110" y="10"/>
                    <a:pt x="110" y="10"/>
                  </a:cubicBezTo>
                  <a:cubicBezTo>
                    <a:pt x="110" y="12"/>
                    <a:pt x="110" y="16"/>
                    <a:pt x="107" y="17"/>
                  </a:cubicBezTo>
                  <a:cubicBezTo>
                    <a:pt x="106" y="17"/>
                    <a:pt x="105" y="18"/>
                    <a:pt x="104" y="18"/>
                  </a:cubicBezTo>
                  <a:cubicBezTo>
                    <a:pt x="103" y="19"/>
                    <a:pt x="102" y="21"/>
                    <a:pt x="101" y="23"/>
                  </a:cubicBezTo>
                  <a:cubicBezTo>
                    <a:pt x="100" y="25"/>
                    <a:pt x="100" y="28"/>
                    <a:pt x="101" y="29"/>
                  </a:cubicBezTo>
                  <a:cubicBezTo>
                    <a:pt x="101" y="30"/>
                    <a:pt x="101" y="30"/>
                    <a:pt x="101" y="31"/>
                  </a:cubicBezTo>
                  <a:cubicBezTo>
                    <a:pt x="102" y="31"/>
                    <a:pt x="103" y="32"/>
                    <a:pt x="103" y="33"/>
                  </a:cubicBezTo>
                  <a:cubicBezTo>
                    <a:pt x="104" y="35"/>
                    <a:pt x="103" y="36"/>
                    <a:pt x="103" y="38"/>
                  </a:cubicBezTo>
                  <a:cubicBezTo>
                    <a:pt x="101" y="40"/>
                    <a:pt x="97" y="40"/>
                    <a:pt x="97" y="40"/>
                  </a:cubicBezTo>
                  <a:cubicBezTo>
                    <a:pt x="96" y="40"/>
                    <a:pt x="96" y="40"/>
                    <a:pt x="96" y="40"/>
                  </a:cubicBezTo>
                  <a:cubicBezTo>
                    <a:pt x="96" y="40"/>
                    <a:pt x="96" y="40"/>
                    <a:pt x="96" y="40"/>
                  </a:cubicBezTo>
                  <a:cubicBezTo>
                    <a:pt x="96" y="40"/>
                    <a:pt x="96" y="40"/>
                    <a:pt x="96" y="41"/>
                  </a:cubicBezTo>
                  <a:cubicBezTo>
                    <a:pt x="95" y="44"/>
                    <a:pt x="93" y="45"/>
                    <a:pt x="92" y="45"/>
                  </a:cubicBezTo>
                  <a:cubicBezTo>
                    <a:pt x="91" y="45"/>
                    <a:pt x="90" y="45"/>
                    <a:pt x="90" y="45"/>
                  </a:cubicBezTo>
                  <a:cubicBezTo>
                    <a:pt x="85" y="45"/>
                    <a:pt x="85" y="45"/>
                    <a:pt x="85" y="45"/>
                  </a:cubicBezTo>
                  <a:cubicBezTo>
                    <a:pt x="84" y="45"/>
                    <a:pt x="83" y="45"/>
                    <a:pt x="82" y="46"/>
                  </a:cubicBezTo>
                  <a:cubicBezTo>
                    <a:pt x="80" y="47"/>
                    <a:pt x="79" y="49"/>
                    <a:pt x="77" y="51"/>
                  </a:cubicBezTo>
                  <a:cubicBezTo>
                    <a:pt x="76" y="53"/>
                    <a:pt x="75" y="55"/>
                    <a:pt x="72" y="55"/>
                  </a:cubicBezTo>
                  <a:cubicBezTo>
                    <a:pt x="71" y="55"/>
                    <a:pt x="71" y="55"/>
                    <a:pt x="71" y="55"/>
                  </a:cubicBezTo>
                  <a:cubicBezTo>
                    <a:pt x="70" y="55"/>
                    <a:pt x="69" y="54"/>
                    <a:pt x="68" y="54"/>
                  </a:cubicBezTo>
                  <a:cubicBezTo>
                    <a:pt x="68" y="54"/>
                    <a:pt x="68" y="54"/>
                    <a:pt x="68" y="54"/>
                  </a:cubicBezTo>
                  <a:cubicBezTo>
                    <a:pt x="68" y="54"/>
                    <a:pt x="68" y="55"/>
                    <a:pt x="68" y="55"/>
                  </a:cubicBezTo>
                  <a:cubicBezTo>
                    <a:pt x="67" y="58"/>
                    <a:pt x="65" y="59"/>
                    <a:pt x="63" y="59"/>
                  </a:cubicBezTo>
                  <a:cubicBezTo>
                    <a:pt x="56" y="59"/>
                    <a:pt x="56" y="59"/>
                    <a:pt x="56" y="59"/>
                  </a:cubicBezTo>
                  <a:cubicBezTo>
                    <a:pt x="55" y="59"/>
                    <a:pt x="54" y="59"/>
                    <a:pt x="54" y="59"/>
                  </a:cubicBezTo>
                  <a:cubicBezTo>
                    <a:pt x="53" y="59"/>
                    <a:pt x="52" y="59"/>
                    <a:pt x="51" y="59"/>
                  </a:cubicBezTo>
                  <a:cubicBezTo>
                    <a:pt x="49" y="59"/>
                    <a:pt x="49" y="59"/>
                    <a:pt x="49" y="59"/>
                  </a:cubicBezTo>
                  <a:cubicBezTo>
                    <a:pt x="49" y="60"/>
                    <a:pt x="49" y="60"/>
                    <a:pt x="49" y="60"/>
                  </a:cubicBezTo>
                  <a:cubicBezTo>
                    <a:pt x="48" y="63"/>
                    <a:pt x="47" y="64"/>
                    <a:pt x="45" y="64"/>
                  </a:cubicBezTo>
                  <a:cubicBezTo>
                    <a:pt x="45" y="64"/>
                    <a:pt x="45" y="64"/>
                    <a:pt x="45" y="65"/>
                  </a:cubicBezTo>
                  <a:cubicBezTo>
                    <a:pt x="44" y="66"/>
                    <a:pt x="44" y="67"/>
                    <a:pt x="44" y="69"/>
                  </a:cubicBezTo>
                  <a:cubicBezTo>
                    <a:pt x="44" y="70"/>
                    <a:pt x="44" y="72"/>
                    <a:pt x="43" y="73"/>
                  </a:cubicBezTo>
                  <a:cubicBezTo>
                    <a:pt x="43" y="75"/>
                    <a:pt x="41" y="78"/>
                    <a:pt x="36" y="78"/>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6254209" y="2296211"/>
              <a:ext cx="1222373" cy="2356992"/>
            </a:xfrm>
            <a:custGeom>
              <a:avLst/>
              <a:gdLst>
                <a:gd name="T0" fmla="*/ 232 w 418"/>
                <a:gd name="T1" fmla="*/ 714 h 806"/>
                <a:gd name="T2" fmla="*/ 232 w 418"/>
                <a:gd name="T3" fmla="*/ 693 h 806"/>
                <a:gd name="T4" fmla="*/ 241 w 418"/>
                <a:gd name="T5" fmla="*/ 635 h 806"/>
                <a:gd name="T6" fmla="*/ 250 w 418"/>
                <a:gd name="T7" fmla="*/ 577 h 806"/>
                <a:gd name="T8" fmla="*/ 251 w 418"/>
                <a:gd name="T9" fmla="*/ 542 h 806"/>
                <a:gd name="T10" fmla="*/ 225 w 418"/>
                <a:gd name="T11" fmla="*/ 499 h 806"/>
                <a:gd name="T12" fmla="*/ 213 w 418"/>
                <a:gd name="T13" fmla="*/ 453 h 806"/>
                <a:gd name="T14" fmla="*/ 170 w 418"/>
                <a:gd name="T15" fmla="*/ 438 h 806"/>
                <a:gd name="T16" fmla="*/ 141 w 418"/>
                <a:gd name="T17" fmla="*/ 457 h 806"/>
                <a:gd name="T18" fmla="*/ 101 w 418"/>
                <a:gd name="T19" fmla="*/ 452 h 806"/>
                <a:gd name="T20" fmla="*/ 69 w 418"/>
                <a:gd name="T21" fmla="*/ 433 h 806"/>
                <a:gd name="T22" fmla="*/ 26 w 418"/>
                <a:gd name="T23" fmla="*/ 389 h 806"/>
                <a:gd name="T24" fmla="*/ 10 w 418"/>
                <a:gd name="T25" fmla="*/ 351 h 806"/>
                <a:gd name="T26" fmla="*/ 3 w 418"/>
                <a:gd name="T27" fmla="*/ 313 h 806"/>
                <a:gd name="T28" fmla="*/ 24 w 418"/>
                <a:gd name="T29" fmla="*/ 258 h 806"/>
                <a:gd name="T30" fmla="*/ 51 w 418"/>
                <a:gd name="T31" fmla="*/ 234 h 806"/>
                <a:gd name="T32" fmla="*/ 80 w 418"/>
                <a:gd name="T33" fmla="*/ 190 h 806"/>
                <a:gd name="T34" fmla="*/ 112 w 418"/>
                <a:gd name="T35" fmla="*/ 177 h 806"/>
                <a:gd name="T36" fmla="*/ 169 w 418"/>
                <a:gd name="T37" fmla="*/ 168 h 806"/>
                <a:gd name="T38" fmla="*/ 188 w 418"/>
                <a:gd name="T39" fmla="*/ 191 h 806"/>
                <a:gd name="T40" fmla="*/ 218 w 418"/>
                <a:gd name="T41" fmla="*/ 205 h 806"/>
                <a:gd name="T42" fmla="*/ 238 w 418"/>
                <a:gd name="T43" fmla="*/ 215 h 806"/>
                <a:gd name="T44" fmla="*/ 266 w 418"/>
                <a:gd name="T45" fmla="*/ 215 h 806"/>
                <a:gd name="T46" fmla="*/ 296 w 418"/>
                <a:gd name="T47" fmla="*/ 207 h 806"/>
                <a:gd name="T48" fmla="*/ 283 w 418"/>
                <a:gd name="T49" fmla="*/ 180 h 806"/>
                <a:gd name="T50" fmla="*/ 259 w 418"/>
                <a:gd name="T51" fmla="*/ 178 h 806"/>
                <a:gd name="T52" fmla="*/ 245 w 418"/>
                <a:gd name="T53" fmla="*/ 144 h 806"/>
                <a:gd name="T54" fmla="*/ 224 w 418"/>
                <a:gd name="T55" fmla="*/ 112 h 806"/>
                <a:gd name="T56" fmla="*/ 217 w 418"/>
                <a:gd name="T57" fmla="*/ 161 h 806"/>
                <a:gd name="T58" fmla="*/ 193 w 418"/>
                <a:gd name="T59" fmla="*/ 141 h 806"/>
                <a:gd name="T60" fmla="*/ 195 w 418"/>
                <a:gd name="T61" fmla="*/ 175 h 806"/>
                <a:gd name="T62" fmla="*/ 162 w 418"/>
                <a:gd name="T63" fmla="*/ 146 h 806"/>
                <a:gd name="T64" fmla="*/ 129 w 418"/>
                <a:gd name="T65" fmla="*/ 136 h 806"/>
                <a:gd name="T66" fmla="*/ 74 w 418"/>
                <a:gd name="T67" fmla="*/ 84 h 806"/>
                <a:gd name="T68" fmla="*/ 114 w 418"/>
                <a:gd name="T69" fmla="*/ 59 h 806"/>
                <a:gd name="T70" fmla="*/ 118 w 418"/>
                <a:gd name="T71" fmla="*/ 30 h 806"/>
                <a:gd name="T72" fmla="*/ 114 w 418"/>
                <a:gd name="T73" fmla="*/ 9 h 806"/>
                <a:gd name="T74" fmla="*/ 211 w 418"/>
                <a:gd name="T75" fmla="*/ 61 h 806"/>
                <a:gd name="T76" fmla="*/ 282 w 418"/>
                <a:gd name="T77" fmla="*/ 122 h 806"/>
                <a:gd name="T78" fmla="*/ 330 w 418"/>
                <a:gd name="T79" fmla="*/ 173 h 806"/>
                <a:gd name="T80" fmla="*/ 355 w 418"/>
                <a:gd name="T81" fmla="*/ 209 h 806"/>
                <a:gd name="T82" fmla="*/ 370 w 418"/>
                <a:gd name="T83" fmla="*/ 237 h 806"/>
                <a:gd name="T84" fmla="*/ 381 w 418"/>
                <a:gd name="T85" fmla="*/ 257 h 806"/>
                <a:gd name="T86" fmla="*/ 393 w 418"/>
                <a:gd name="T87" fmla="*/ 282 h 806"/>
                <a:gd name="T88" fmla="*/ 382 w 418"/>
                <a:gd name="T89" fmla="*/ 334 h 806"/>
                <a:gd name="T90" fmla="*/ 363 w 418"/>
                <a:gd name="T91" fmla="*/ 301 h 806"/>
                <a:gd name="T92" fmla="*/ 338 w 418"/>
                <a:gd name="T93" fmla="*/ 268 h 806"/>
                <a:gd name="T94" fmla="*/ 322 w 418"/>
                <a:gd name="T95" fmla="*/ 245 h 806"/>
                <a:gd name="T96" fmla="*/ 351 w 418"/>
                <a:gd name="T97" fmla="*/ 299 h 806"/>
                <a:gd name="T98" fmla="*/ 384 w 418"/>
                <a:gd name="T99" fmla="*/ 356 h 806"/>
                <a:gd name="T100" fmla="*/ 415 w 418"/>
                <a:gd name="T101" fmla="*/ 408 h 806"/>
                <a:gd name="T102" fmla="*/ 407 w 418"/>
                <a:gd name="T103" fmla="*/ 481 h 806"/>
                <a:gd name="T104" fmla="*/ 403 w 418"/>
                <a:gd name="T105" fmla="*/ 521 h 806"/>
                <a:gd name="T106" fmla="*/ 388 w 418"/>
                <a:gd name="T107" fmla="*/ 607 h 806"/>
                <a:gd name="T108" fmla="*/ 351 w 418"/>
                <a:gd name="T109" fmla="*/ 684 h 806"/>
                <a:gd name="T110" fmla="*/ 328 w 418"/>
                <a:gd name="T111" fmla="*/ 725 h 806"/>
                <a:gd name="T112" fmla="*/ 313 w 418"/>
                <a:gd name="T113" fmla="*/ 763 h 806"/>
                <a:gd name="T114" fmla="*/ 249 w 418"/>
                <a:gd name="T115" fmla="*/ 800 h 806"/>
                <a:gd name="T116" fmla="*/ 156 w 418"/>
                <a:gd name="T117" fmla="*/ 113 h 806"/>
                <a:gd name="T118" fmla="*/ 172 w 418"/>
                <a:gd name="T119" fmla="*/ 12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8" h="806">
                  <a:moveTo>
                    <a:pt x="229" y="806"/>
                  </a:moveTo>
                  <a:cubicBezTo>
                    <a:pt x="228" y="806"/>
                    <a:pt x="227" y="805"/>
                    <a:pt x="226" y="804"/>
                  </a:cubicBezTo>
                  <a:cubicBezTo>
                    <a:pt x="223" y="802"/>
                    <a:pt x="223" y="799"/>
                    <a:pt x="223" y="797"/>
                  </a:cubicBezTo>
                  <a:cubicBezTo>
                    <a:pt x="223" y="796"/>
                    <a:pt x="223" y="795"/>
                    <a:pt x="222" y="795"/>
                  </a:cubicBezTo>
                  <a:cubicBezTo>
                    <a:pt x="222" y="792"/>
                    <a:pt x="221" y="788"/>
                    <a:pt x="224" y="786"/>
                  </a:cubicBezTo>
                  <a:cubicBezTo>
                    <a:pt x="225" y="785"/>
                    <a:pt x="226" y="784"/>
                    <a:pt x="228" y="783"/>
                  </a:cubicBezTo>
                  <a:cubicBezTo>
                    <a:pt x="229" y="783"/>
                    <a:pt x="230" y="782"/>
                    <a:pt x="232" y="782"/>
                  </a:cubicBezTo>
                  <a:cubicBezTo>
                    <a:pt x="233" y="781"/>
                    <a:pt x="234" y="781"/>
                    <a:pt x="236" y="780"/>
                  </a:cubicBezTo>
                  <a:cubicBezTo>
                    <a:pt x="238" y="779"/>
                    <a:pt x="240" y="778"/>
                    <a:pt x="240" y="776"/>
                  </a:cubicBezTo>
                  <a:cubicBezTo>
                    <a:pt x="241" y="774"/>
                    <a:pt x="241" y="770"/>
                    <a:pt x="240" y="768"/>
                  </a:cubicBezTo>
                  <a:cubicBezTo>
                    <a:pt x="239" y="765"/>
                    <a:pt x="238" y="762"/>
                    <a:pt x="236" y="760"/>
                  </a:cubicBezTo>
                  <a:cubicBezTo>
                    <a:pt x="235" y="759"/>
                    <a:pt x="234" y="759"/>
                    <a:pt x="233" y="758"/>
                  </a:cubicBezTo>
                  <a:cubicBezTo>
                    <a:pt x="232" y="757"/>
                    <a:pt x="232" y="757"/>
                    <a:pt x="232" y="757"/>
                  </a:cubicBezTo>
                  <a:cubicBezTo>
                    <a:pt x="232" y="714"/>
                    <a:pt x="232" y="714"/>
                    <a:pt x="232" y="714"/>
                  </a:cubicBezTo>
                  <a:cubicBezTo>
                    <a:pt x="235" y="715"/>
                    <a:pt x="235" y="715"/>
                    <a:pt x="235" y="715"/>
                  </a:cubicBezTo>
                  <a:cubicBezTo>
                    <a:pt x="236" y="715"/>
                    <a:pt x="236" y="715"/>
                    <a:pt x="236" y="715"/>
                  </a:cubicBezTo>
                  <a:cubicBezTo>
                    <a:pt x="237" y="714"/>
                    <a:pt x="237" y="711"/>
                    <a:pt x="236" y="706"/>
                  </a:cubicBezTo>
                  <a:cubicBezTo>
                    <a:pt x="236" y="705"/>
                    <a:pt x="236" y="704"/>
                    <a:pt x="236" y="704"/>
                  </a:cubicBezTo>
                  <a:cubicBezTo>
                    <a:pt x="236" y="703"/>
                    <a:pt x="236" y="703"/>
                    <a:pt x="236" y="703"/>
                  </a:cubicBezTo>
                  <a:cubicBezTo>
                    <a:pt x="236" y="703"/>
                    <a:pt x="236" y="703"/>
                    <a:pt x="236" y="703"/>
                  </a:cubicBezTo>
                  <a:cubicBezTo>
                    <a:pt x="236" y="703"/>
                    <a:pt x="236" y="702"/>
                    <a:pt x="236" y="702"/>
                  </a:cubicBezTo>
                  <a:cubicBezTo>
                    <a:pt x="236" y="702"/>
                    <a:pt x="236" y="702"/>
                    <a:pt x="236" y="702"/>
                  </a:cubicBezTo>
                  <a:cubicBezTo>
                    <a:pt x="236" y="702"/>
                    <a:pt x="236" y="702"/>
                    <a:pt x="236" y="702"/>
                  </a:cubicBezTo>
                  <a:cubicBezTo>
                    <a:pt x="235" y="702"/>
                    <a:pt x="235" y="702"/>
                    <a:pt x="235" y="702"/>
                  </a:cubicBezTo>
                  <a:cubicBezTo>
                    <a:pt x="233" y="702"/>
                    <a:pt x="232" y="701"/>
                    <a:pt x="232" y="698"/>
                  </a:cubicBezTo>
                  <a:cubicBezTo>
                    <a:pt x="232" y="695"/>
                    <a:pt x="232" y="695"/>
                    <a:pt x="232" y="695"/>
                  </a:cubicBezTo>
                  <a:cubicBezTo>
                    <a:pt x="232" y="695"/>
                    <a:pt x="232" y="694"/>
                    <a:pt x="232" y="694"/>
                  </a:cubicBezTo>
                  <a:cubicBezTo>
                    <a:pt x="232" y="694"/>
                    <a:pt x="232" y="693"/>
                    <a:pt x="232" y="693"/>
                  </a:cubicBezTo>
                  <a:cubicBezTo>
                    <a:pt x="232" y="693"/>
                    <a:pt x="232" y="693"/>
                    <a:pt x="231" y="693"/>
                  </a:cubicBezTo>
                  <a:cubicBezTo>
                    <a:pt x="231" y="693"/>
                    <a:pt x="230" y="693"/>
                    <a:pt x="230" y="693"/>
                  </a:cubicBezTo>
                  <a:cubicBezTo>
                    <a:pt x="227" y="692"/>
                    <a:pt x="227" y="692"/>
                    <a:pt x="227" y="692"/>
                  </a:cubicBezTo>
                  <a:cubicBezTo>
                    <a:pt x="227" y="648"/>
                    <a:pt x="227" y="648"/>
                    <a:pt x="227" y="648"/>
                  </a:cubicBezTo>
                  <a:cubicBezTo>
                    <a:pt x="231" y="649"/>
                    <a:pt x="231" y="649"/>
                    <a:pt x="231" y="649"/>
                  </a:cubicBezTo>
                  <a:cubicBezTo>
                    <a:pt x="231" y="649"/>
                    <a:pt x="231" y="649"/>
                    <a:pt x="231" y="649"/>
                  </a:cubicBezTo>
                  <a:cubicBezTo>
                    <a:pt x="231" y="648"/>
                    <a:pt x="231" y="648"/>
                    <a:pt x="231" y="648"/>
                  </a:cubicBezTo>
                  <a:cubicBezTo>
                    <a:pt x="232" y="647"/>
                    <a:pt x="232" y="645"/>
                    <a:pt x="232" y="644"/>
                  </a:cubicBezTo>
                  <a:cubicBezTo>
                    <a:pt x="233" y="643"/>
                    <a:pt x="234" y="642"/>
                    <a:pt x="235" y="641"/>
                  </a:cubicBezTo>
                  <a:cubicBezTo>
                    <a:pt x="236" y="640"/>
                    <a:pt x="236" y="639"/>
                    <a:pt x="236" y="638"/>
                  </a:cubicBezTo>
                  <a:cubicBezTo>
                    <a:pt x="236" y="634"/>
                    <a:pt x="236" y="634"/>
                    <a:pt x="236" y="634"/>
                  </a:cubicBezTo>
                  <a:cubicBezTo>
                    <a:pt x="240" y="635"/>
                    <a:pt x="240" y="635"/>
                    <a:pt x="240" y="635"/>
                  </a:cubicBezTo>
                  <a:cubicBezTo>
                    <a:pt x="240" y="635"/>
                    <a:pt x="240" y="635"/>
                    <a:pt x="241" y="635"/>
                  </a:cubicBezTo>
                  <a:cubicBezTo>
                    <a:pt x="241" y="635"/>
                    <a:pt x="241" y="635"/>
                    <a:pt x="241" y="635"/>
                  </a:cubicBezTo>
                  <a:cubicBezTo>
                    <a:pt x="241" y="635"/>
                    <a:pt x="241" y="634"/>
                    <a:pt x="241" y="633"/>
                  </a:cubicBezTo>
                  <a:cubicBezTo>
                    <a:pt x="241" y="615"/>
                    <a:pt x="241" y="615"/>
                    <a:pt x="241" y="615"/>
                  </a:cubicBezTo>
                  <a:cubicBezTo>
                    <a:pt x="245" y="616"/>
                    <a:pt x="245" y="616"/>
                    <a:pt x="245" y="616"/>
                  </a:cubicBezTo>
                  <a:cubicBezTo>
                    <a:pt x="245" y="616"/>
                    <a:pt x="245" y="616"/>
                    <a:pt x="245" y="616"/>
                  </a:cubicBezTo>
                  <a:cubicBezTo>
                    <a:pt x="245" y="616"/>
                    <a:pt x="246" y="614"/>
                    <a:pt x="246" y="613"/>
                  </a:cubicBezTo>
                  <a:cubicBezTo>
                    <a:pt x="246" y="612"/>
                    <a:pt x="247" y="610"/>
                    <a:pt x="248" y="609"/>
                  </a:cubicBezTo>
                  <a:cubicBezTo>
                    <a:pt x="249" y="607"/>
                    <a:pt x="250" y="606"/>
                    <a:pt x="251" y="605"/>
                  </a:cubicBezTo>
                  <a:cubicBezTo>
                    <a:pt x="253" y="604"/>
                    <a:pt x="254" y="602"/>
                    <a:pt x="255" y="600"/>
                  </a:cubicBezTo>
                  <a:cubicBezTo>
                    <a:pt x="255" y="600"/>
                    <a:pt x="255" y="600"/>
                    <a:pt x="255" y="600"/>
                  </a:cubicBezTo>
                  <a:cubicBezTo>
                    <a:pt x="255" y="599"/>
                    <a:pt x="256" y="598"/>
                    <a:pt x="258" y="597"/>
                  </a:cubicBezTo>
                  <a:cubicBezTo>
                    <a:pt x="258" y="596"/>
                    <a:pt x="257" y="596"/>
                    <a:pt x="257" y="596"/>
                  </a:cubicBezTo>
                  <a:cubicBezTo>
                    <a:pt x="255" y="594"/>
                    <a:pt x="254" y="594"/>
                    <a:pt x="253" y="593"/>
                  </a:cubicBezTo>
                  <a:cubicBezTo>
                    <a:pt x="250" y="593"/>
                    <a:pt x="250" y="593"/>
                    <a:pt x="250" y="593"/>
                  </a:cubicBezTo>
                  <a:cubicBezTo>
                    <a:pt x="250" y="577"/>
                    <a:pt x="250" y="577"/>
                    <a:pt x="250" y="577"/>
                  </a:cubicBezTo>
                  <a:cubicBezTo>
                    <a:pt x="254" y="578"/>
                    <a:pt x="254" y="578"/>
                    <a:pt x="254" y="578"/>
                  </a:cubicBezTo>
                  <a:cubicBezTo>
                    <a:pt x="254" y="578"/>
                    <a:pt x="255" y="578"/>
                    <a:pt x="255" y="578"/>
                  </a:cubicBezTo>
                  <a:cubicBezTo>
                    <a:pt x="256" y="577"/>
                    <a:pt x="255" y="572"/>
                    <a:pt x="255" y="570"/>
                  </a:cubicBezTo>
                  <a:cubicBezTo>
                    <a:pt x="255" y="569"/>
                    <a:pt x="255" y="569"/>
                    <a:pt x="255" y="568"/>
                  </a:cubicBezTo>
                  <a:cubicBezTo>
                    <a:pt x="255" y="557"/>
                    <a:pt x="255" y="557"/>
                    <a:pt x="255" y="557"/>
                  </a:cubicBezTo>
                  <a:cubicBezTo>
                    <a:pt x="255" y="557"/>
                    <a:pt x="255" y="557"/>
                    <a:pt x="255" y="557"/>
                  </a:cubicBezTo>
                  <a:cubicBezTo>
                    <a:pt x="255" y="556"/>
                    <a:pt x="255" y="556"/>
                    <a:pt x="255" y="556"/>
                  </a:cubicBezTo>
                  <a:cubicBezTo>
                    <a:pt x="255" y="556"/>
                    <a:pt x="255" y="556"/>
                    <a:pt x="255" y="556"/>
                  </a:cubicBezTo>
                  <a:cubicBezTo>
                    <a:pt x="254" y="556"/>
                    <a:pt x="254" y="556"/>
                    <a:pt x="253" y="556"/>
                  </a:cubicBezTo>
                  <a:cubicBezTo>
                    <a:pt x="250" y="556"/>
                    <a:pt x="250" y="556"/>
                    <a:pt x="250" y="556"/>
                  </a:cubicBezTo>
                  <a:cubicBezTo>
                    <a:pt x="250" y="550"/>
                    <a:pt x="250" y="550"/>
                    <a:pt x="250" y="550"/>
                  </a:cubicBezTo>
                  <a:cubicBezTo>
                    <a:pt x="250" y="549"/>
                    <a:pt x="251" y="548"/>
                    <a:pt x="251" y="546"/>
                  </a:cubicBezTo>
                  <a:cubicBezTo>
                    <a:pt x="251" y="545"/>
                    <a:pt x="251" y="545"/>
                    <a:pt x="251" y="545"/>
                  </a:cubicBezTo>
                  <a:cubicBezTo>
                    <a:pt x="251" y="544"/>
                    <a:pt x="251" y="543"/>
                    <a:pt x="251" y="542"/>
                  </a:cubicBezTo>
                  <a:cubicBezTo>
                    <a:pt x="250" y="541"/>
                    <a:pt x="249" y="540"/>
                    <a:pt x="247" y="539"/>
                  </a:cubicBezTo>
                  <a:cubicBezTo>
                    <a:pt x="247" y="539"/>
                    <a:pt x="246" y="538"/>
                    <a:pt x="245" y="538"/>
                  </a:cubicBezTo>
                  <a:cubicBezTo>
                    <a:pt x="243" y="536"/>
                    <a:pt x="242" y="534"/>
                    <a:pt x="241" y="532"/>
                  </a:cubicBezTo>
                  <a:cubicBezTo>
                    <a:pt x="241" y="531"/>
                    <a:pt x="241" y="529"/>
                    <a:pt x="241" y="528"/>
                  </a:cubicBezTo>
                  <a:cubicBezTo>
                    <a:pt x="241" y="527"/>
                    <a:pt x="241" y="526"/>
                    <a:pt x="241" y="526"/>
                  </a:cubicBezTo>
                  <a:cubicBezTo>
                    <a:pt x="239" y="523"/>
                    <a:pt x="238" y="521"/>
                    <a:pt x="238" y="518"/>
                  </a:cubicBezTo>
                  <a:cubicBezTo>
                    <a:pt x="237" y="517"/>
                    <a:pt x="236" y="515"/>
                    <a:pt x="236" y="514"/>
                  </a:cubicBezTo>
                  <a:cubicBezTo>
                    <a:pt x="235" y="512"/>
                    <a:pt x="234" y="511"/>
                    <a:pt x="233" y="510"/>
                  </a:cubicBezTo>
                  <a:cubicBezTo>
                    <a:pt x="232" y="509"/>
                    <a:pt x="231" y="509"/>
                    <a:pt x="231" y="509"/>
                  </a:cubicBezTo>
                  <a:cubicBezTo>
                    <a:pt x="228" y="508"/>
                    <a:pt x="227" y="507"/>
                    <a:pt x="227" y="504"/>
                  </a:cubicBezTo>
                  <a:cubicBezTo>
                    <a:pt x="227" y="503"/>
                    <a:pt x="227" y="503"/>
                    <a:pt x="227" y="503"/>
                  </a:cubicBezTo>
                  <a:cubicBezTo>
                    <a:pt x="227" y="503"/>
                    <a:pt x="227" y="502"/>
                    <a:pt x="227" y="501"/>
                  </a:cubicBezTo>
                  <a:cubicBezTo>
                    <a:pt x="227" y="501"/>
                    <a:pt x="227" y="500"/>
                    <a:pt x="227" y="500"/>
                  </a:cubicBezTo>
                  <a:cubicBezTo>
                    <a:pt x="226" y="499"/>
                    <a:pt x="226" y="499"/>
                    <a:pt x="225" y="499"/>
                  </a:cubicBezTo>
                  <a:cubicBezTo>
                    <a:pt x="222" y="499"/>
                    <a:pt x="222" y="499"/>
                    <a:pt x="222" y="499"/>
                  </a:cubicBezTo>
                  <a:cubicBezTo>
                    <a:pt x="222" y="496"/>
                    <a:pt x="222" y="496"/>
                    <a:pt x="222" y="496"/>
                  </a:cubicBezTo>
                  <a:cubicBezTo>
                    <a:pt x="222" y="488"/>
                    <a:pt x="222" y="488"/>
                    <a:pt x="222" y="488"/>
                  </a:cubicBezTo>
                  <a:cubicBezTo>
                    <a:pt x="226" y="488"/>
                    <a:pt x="226" y="488"/>
                    <a:pt x="226" y="488"/>
                  </a:cubicBezTo>
                  <a:cubicBezTo>
                    <a:pt x="226" y="488"/>
                    <a:pt x="226" y="488"/>
                    <a:pt x="226" y="488"/>
                  </a:cubicBezTo>
                  <a:cubicBezTo>
                    <a:pt x="227" y="488"/>
                    <a:pt x="227" y="487"/>
                    <a:pt x="227" y="486"/>
                  </a:cubicBezTo>
                  <a:cubicBezTo>
                    <a:pt x="227" y="485"/>
                    <a:pt x="228" y="483"/>
                    <a:pt x="228" y="482"/>
                  </a:cubicBezTo>
                  <a:cubicBezTo>
                    <a:pt x="229" y="481"/>
                    <a:pt x="229" y="480"/>
                    <a:pt x="230" y="480"/>
                  </a:cubicBezTo>
                  <a:cubicBezTo>
                    <a:pt x="231" y="477"/>
                    <a:pt x="232" y="475"/>
                    <a:pt x="232" y="472"/>
                  </a:cubicBezTo>
                  <a:cubicBezTo>
                    <a:pt x="232" y="468"/>
                    <a:pt x="229" y="464"/>
                    <a:pt x="227" y="461"/>
                  </a:cubicBezTo>
                  <a:cubicBezTo>
                    <a:pt x="226" y="460"/>
                    <a:pt x="224" y="459"/>
                    <a:pt x="222" y="458"/>
                  </a:cubicBezTo>
                  <a:cubicBezTo>
                    <a:pt x="220" y="457"/>
                    <a:pt x="219" y="457"/>
                    <a:pt x="216" y="457"/>
                  </a:cubicBezTo>
                  <a:cubicBezTo>
                    <a:pt x="212" y="457"/>
                    <a:pt x="212" y="457"/>
                    <a:pt x="212" y="457"/>
                  </a:cubicBezTo>
                  <a:cubicBezTo>
                    <a:pt x="213" y="453"/>
                    <a:pt x="213" y="453"/>
                    <a:pt x="213" y="453"/>
                  </a:cubicBezTo>
                  <a:cubicBezTo>
                    <a:pt x="213" y="453"/>
                    <a:pt x="213" y="452"/>
                    <a:pt x="213" y="452"/>
                  </a:cubicBezTo>
                  <a:cubicBezTo>
                    <a:pt x="213" y="452"/>
                    <a:pt x="213" y="452"/>
                    <a:pt x="213" y="452"/>
                  </a:cubicBezTo>
                  <a:cubicBezTo>
                    <a:pt x="213" y="452"/>
                    <a:pt x="212" y="452"/>
                    <a:pt x="208" y="452"/>
                  </a:cubicBezTo>
                  <a:cubicBezTo>
                    <a:pt x="207" y="452"/>
                    <a:pt x="205" y="452"/>
                    <a:pt x="204" y="452"/>
                  </a:cubicBezTo>
                  <a:cubicBezTo>
                    <a:pt x="203" y="452"/>
                    <a:pt x="202" y="452"/>
                    <a:pt x="202" y="452"/>
                  </a:cubicBezTo>
                  <a:cubicBezTo>
                    <a:pt x="198" y="452"/>
                    <a:pt x="198" y="452"/>
                    <a:pt x="198" y="452"/>
                  </a:cubicBezTo>
                  <a:cubicBezTo>
                    <a:pt x="199" y="448"/>
                    <a:pt x="199" y="448"/>
                    <a:pt x="199" y="448"/>
                  </a:cubicBezTo>
                  <a:cubicBezTo>
                    <a:pt x="199" y="448"/>
                    <a:pt x="199" y="448"/>
                    <a:pt x="199" y="448"/>
                  </a:cubicBezTo>
                  <a:cubicBezTo>
                    <a:pt x="199" y="448"/>
                    <a:pt x="199" y="448"/>
                    <a:pt x="198" y="448"/>
                  </a:cubicBezTo>
                  <a:cubicBezTo>
                    <a:pt x="197" y="447"/>
                    <a:pt x="196" y="447"/>
                    <a:pt x="195" y="447"/>
                  </a:cubicBezTo>
                  <a:cubicBezTo>
                    <a:pt x="194" y="447"/>
                    <a:pt x="194" y="447"/>
                    <a:pt x="194" y="447"/>
                  </a:cubicBezTo>
                  <a:cubicBezTo>
                    <a:pt x="190" y="447"/>
                    <a:pt x="189" y="445"/>
                    <a:pt x="189" y="444"/>
                  </a:cubicBezTo>
                  <a:cubicBezTo>
                    <a:pt x="188" y="441"/>
                    <a:pt x="184" y="438"/>
                    <a:pt x="180" y="438"/>
                  </a:cubicBezTo>
                  <a:cubicBezTo>
                    <a:pt x="170" y="438"/>
                    <a:pt x="170" y="438"/>
                    <a:pt x="170" y="438"/>
                  </a:cubicBezTo>
                  <a:cubicBezTo>
                    <a:pt x="169" y="438"/>
                    <a:pt x="169" y="438"/>
                    <a:pt x="168" y="438"/>
                  </a:cubicBezTo>
                  <a:cubicBezTo>
                    <a:pt x="168" y="438"/>
                    <a:pt x="167" y="438"/>
                    <a:pt x="166" y="438"/>
                  </a:cubicBezTo>
                  <a:cubicBezTo>
                    <a:pt x="164" y="438"/>
                    <a:pt x="163" y="438"/>
                    <a:pt x="162" y="439"/>
                  </a:cubicBezTo>
                  <a:cubicBezTo>
                    <a:pt x="161" y="439"/>
                    <a:pt x="160" y="441"/>
                    <a:pt x="159" y="443"/>
                  </a:cubicBezTo>
                  <a:cubicBezTo>
                    <a:pt x="158" y="445"/>
                    <a:pt x="158" y="446"/>
                    <a:pt x="158" y="449"/>
                  </a:cubicBezTo>
                  <a:cubicBezTo>
                    <a:pt x="158" y="453"/>
                    <a:pt x="158" y="453"/>
                    <a:pt x="158" y="453"/>
                  </a:cubicBezTo>
                  <a:cubicBezTo>
                    <a:pt x="154" y="452"/>
                    <a:pt x="154" y="452"/>
                    <a:pt x="154" y="452"/>
                  </a:cubicBezTo>
                  <a:cubicBezTo>
                    <a:pt x="154" y="452"/>
                    <a:pt x="153" y="452"/>
                    <a:pt x="153" y="452"/>
                  </a:cubicBezTo>
                  <a:cubicBezTo>
                    <a:pt x="153" y="452"/>
                    <a:pt x="153" y="452"/>
                    <a:pt x="153" y="452"/>
                  </a:cubicBezTo>
                  <a:cubicBezTo>
                    <a:pt x="153" y="452"/>
                    <a:pt x="153" y="452"/>
                    <a:pt x="153" y="453"/>
                  </a:cubicBezTo>
                  <a:cubicBezTo>
                    <a:pt x="153" y="455"/>
                    <a:pt x="152" y="457"/>
                    <a:pt x="147" y="457"/>
                  </a:cubicBezTo>
                  <a:cubicBezTo>
                    <a:pt x="146" y="457"/>
                    <a:pt x="145" y="457"/>
                    <a:pt x="144" y="457"/>
                  </a:cubicBezTo>
                  <a:cubicBezTo>
                    <a:pt x="144" y="457"/>
                    <a:pt x="144" y="457"/>
                    <a:pt x="144" y="457"/>
                  </a:cubicBezTo>
                  <a:cubicBezTo>
                    <a:pt x="143" y="457"/>
                    <a:pt x="142" y="457"/>
                    <a:pt x="141" y="457"/>
                  </a:cubicBezTo>
                  <a:cubicBezTo>
                    <a:pt x="140" y="456"/>
                    <a:pt x="140" y="456"/>
                    <a:pt x="140" y="456"/>
                  </a:cubicBezTo>
                  <a:cubicBezTo>
                    <a:pt x="137" y="456"/>
                    <a:pt x="134" y="456"/>
                    <a:pt x="132" y="455"/>
                  </a:cubicBezTo>
                  <a:cubicBezTo>
                    <a:pt x="130" y="454"/>
                    <a:pt x="129" y="453"/>
                    <a:pt x="129" y="452"/>
                  </a:cubicBezTo>
                  <a:cubicBezTo>
                    <a:pt x="128" y="452"/>
                    <a:pt x="128" y="452"/>
                    <a:pt x="127" y="452"/>
                  </a:cubicBezTo>
                  <a:cubicBezTo>
                    <a:pt x="127" y="452"/>
                    <a:pt x="127" y="452"/>
                    <a:pt x="126" y="452"/>
                  </a:cubicBezTo>
                  <a:cubicBezTo>
                    <a:pt x="122" y="452"/>
                    <a:pt x="122" y="452"/>
                    <a:pt x="122" y="452"/>
                  </a:cubicBezTo>
                  <a:cubicBezTo>
                    <a:pt x="119" y="452"/>
                    <a:pt x="119" y="450"/>
                    <a:pt x="118" y="449"/>
                  </a:cubicBezTo>
                  <a:cubicBezTo>
                    <a:pt x="118" y="449"/>
                    <a:pt x="118" y="449"/>
                    <a:pt x="118" y="449"/>
                  </a:cubicBezTo>
                  <a:cubicBezTo>
                    <a:pt x="117" y="448"/>
                    <a:pt x="115" y="448"/>
                    <a:pt x="114" y="448"/>
                  </a:cubicBezTo>
                  <a:cubicBezTo>
                    <a:pt x="112" y="448"/>
                    <a:pt x="111" y="448"/>
                    <a:pt x="111" y="448"/>
                  </a:cubicBezTo>
                  <a:cubicBezTo>
                    <a:pt x="111" y="449"/>
                    <a:pt x="110" y="449"/>
                    <a:pt x="110" y="449"/>
                  </a:cubicBezTo>
                  <a:cubicBezTo>
                    <a:pt x="110" y="452"/>
                    <a:pt x="110" y="452"/>
                    <a:pt x="110" y="452"/>
                  </a:cubicBezTo>
                  <a:cubicBezTo>
                    <a:pt x="106" y="452"/>
                    <a:pt x="106" y="452"/>
                    <a:pt x="106" y="452"/>
                  </a:cubicBezTo>
                  <a:cubicBezTo>
                    <a:pt x="105" y="452"/>
                    <a:pt x="103" y="452"/>
                    <a:pt x="101" y="452"/>
                  </a:cubicBezTo>
                  <a:cubicBezTo>
                    <a:pt x="101" y="452"/>
                    <a:pt x="101" y="452"/>
                    <a:pt x="101" y="452"/>
                  </a:cubicBezTo>
                  <a:cubicBezTo>
                    <a:pt x="101" y="452"/>
                    <a:pt x="101" y="452"/>
                    <a:pt x="101" y="454"/>
                  </a:cubicBezTo>
                  <a:cubicBezTo>
                    <a:pt x="101" y="457"/>
                    <a:pt x="101" y="457"/>
                    <a:pt x="101" y="457"/>
                  </a:cubicBezTo>
                  <a:cubicBezTo>
                    <a:pt x="94" y="457"/>
                    <a:pt x="94" y="457"/>
                    <a:pt x="94" y="457"/>
                  </a:cubicBezTo>
                  <a:cubicBezTo>
                    <a:pt x="93" y="457"/>
                    <a:pt x="91" y="457"/>
                    <a:pt x="90" y="453"/>
                  </a:cubicBezTo>
                  <a:cubicBezTo>
                    <a:pt x="90" y="453"/>
                    <a:pt x="90" y="453"/>
                    <a:pt x="90" y="453"/>
                  </a:cubicBezTo>
                  <a:cubicBezTo>
                    <a:pt x="89" y="452"/>
                    <a:pt x="89" y="451"/>
                    <a:pt x="88" y="451"/>
                  </a:cubicBezTo>
                  <a:cubicBezTo>
                    <a:pt x="87" y="449"/>
                    <a:pt x="84" y="448"/>
                    <a:pt x="82" y="447"/>
                  </a:cubicBezTo>
                  <a:cubicBezTo>
                    <a:pt x="79" y="446"/>
                    <a:pt x="76" y="444"/>
                    <a:pt x="74" y="440"/>
                  </a:cubicBezTo>
                  <a:cubicBezTo>
                    <a:pt x="73" y="440"/>
                    <a:pt x="73" y="440"/>
                    <a:pt x="73" y="440"/>
                  </a:cubicBezTo>
                  <a:cubicBezTo>
                    <a:pt x="72" y="438"/>
                    <a:pt x="71" y="436"/>
                    <a:pt x="71" y="434"/>
                  </a:cubicBezTo>
                  <a:cubicBezTo>
                    <a:pt x="71" y="434"/>
                    <a:pt x="71" y="434"/>
                    <a:pt x="71" y="434"/>
                  </a:cubicBezTo>
                  <a:cubicBezTo>
                    <a:pt x="71" y="433"/>
                    <a:pt x="70" y="433"/>
                    <a:pt x="70" y="433"/>
                  </a:cubicBezTo>
                  <a:cubicBezTo>
                    <a:pt x="70" y="433"/>
                    <a:pt x="70" y="433"/>
                    <a:pt x="69" y="433"/>
                  </a:cubicBezTo>
                  <a:cubicBezTo>
                    <a:pt x="69" y="433"/>
                    <a:pt x="69" y="433"/>
                    <a:pt x="69" y="433"/>
                  </a:cubicBezTo>
                  <a:cubicBezTo>
                    <a:pt x="68" y="433"/>
                    <a:pt x="68" y="433"/>
                    <a:pt x="67" y="433"/>
                  </a:cubicBezTo>
                  <a:cubicBezTo>
                    <a:pt x="63" y="433"/>
                    <a:pt x="62" y="431"/>
                    <a:pt x="62" y="430"/>
                  </a:cubicBezTo>
                  <a:cubicBezTo>
                    <a:pt x="62" y="430"/>
                    <a:pt x="61" y="428"/>
                    <a:pt x="54" y="428"/>
                  </a:cubicBezTo>
                  <a:cubicBezTo>
                    <a:pt x="51" y="428"/>
                    <a:pt x="51" y="428"/>
                    <a:pt x="51" y="428"/>
                  </a:cubicBezTo>
                  <a:cubicBezTo>
                    <a:pt x="47" y="428"/>
                    <a:pt x="47" y="428"/>
                    <a:pt x="47" y="428"/>
                  </a:cubicBezTo>
                  <a:cubicBezTo>
                    <a:pt x="48" y="425"/>
                    <a:pt x="48" y="425"/>
                    <a:pt x="48" y="425"/>
                  </a:cubicBezTo>
                  <a:cubicBezTo>
                    <a:pt x="48" y="425"/>
                    <a:pt x="48" y="424"/>
                    <a:pt x="48" y="424"/>
                  </a:cubicBezTo>
                  <a:cubicBezTo>
                    <a:pt x="47" y="424"/>
                    <a:pt x="46" y="424"/>
                    <a:pt x="45" y="424"/>
                  </a:cubicBezTo>
                  <a:cubicBezTo>
                    <a:pt x="45" y="424"/>
                    <a:pt x="44" y="424"/>
                    <a:pt x="43" y="423"/>
                  </a:cubicBezTo>
                  <a:cubicBezTo>
                    <a:pt x="37" y="422"/>
                    <a:pt x="38" y="415"/>
                    <a:pt x="38" y="411"/>
                  </a:cubicBezTo>
                  <a:cubicBezTo>
                    <a:pt x="38" y="411"/>
                    <a:pt x="38" y="410"/>
                    <a:pt x="38" y="410"/>
                  </a:cubicBezTo>
                  <a:cubicBezTo>
                    <a:pt x="39" y="403"/>
                    <a:pt x="37" y="398"/>
                    <a:pt x="33" y="394"/>
                  </a:cubicBezTo>
                  <a:cubicBezTo>
                    <a:pt x="31" y="392"/>
                    <a:pt x="28" y="391"/>
                    <a:pt x="26" y="389"/>
                  </a:cubicBezTo>
                  <a:cubicBezTo>
                    <a:pt x="25" y="389"/>
                    <a:pt x="25" y="389"/>
                    <a:pt x="25" y="389"/>
                  </a:cubicBezTo>
                  <a:cubicBezTo>
                    <a:pt x="24" y="388"/>
                    <a:pt x="22" y="387"/>
                    <a:pt x="21" y="386"/>
                  </a:cubicBezTo>
                  <a:cubicBezTo>
                    <a:pt x="19" y="385"/>
                    <a:pt x="19" y="382"/>
                    <a:pt x="18" y="381"/>
                  </a:cubicBezTo>
                  <a:cubicBezTo>
                    <a:pt x="18" y="380"/>
                    <a:pt x="17" y="379"/>
                    <a:pt x="17" y="379"/>
                  </a:cubicBezTo>
                  <a:cubicBezTo>
                    <a:pt x="16" y="377"/>
                    <a:pt x="15" y="375"/>
                    <a:pt x="14" y="374"/>
                  </a:cubicBezTo>
                  <a:cubicBezTo>
                    <a:pt x="13" y="373"/>
                    <a:pt x="12" y="372"/>
                    <a:pt x="12" y="372"/>
                  </a:cubicBezTo>
                  <a:cubicBezTo>
                    <a:pt x="10" y="370"/>
                    <a:pt x="10" y="368"/>
                    <a:pt x="10" y="367"/>
                  </a:cubicBezTo>
                  <a:cubicBezTo>
                    <a:pt x="10" y="367"/>
                    <a:pt x="10" y="367"/>
                    <a:pt x="10" y="366"/>
                  </a:cubicBezTo>
                  <a:cubicBezTo>
                    <a:pt x="10" y="366"/>
                    <a:pt x="10" y="365"/>
                    <a:pt x="10" y="365"/>
                  </a:cubicBezTo>
                  <a:cubicBezTo>
                    <a:pt x="10" y="364"/>
                    <a:pt x="10" y="363"/>
                    <a:pt x="10" y="363"/>
                  </a:cubicBezTo>
                  <a:cubicBezTo>
                    <a:pt x="10" y="363"/>
                    <a:pt x="9" y="363"/>
                    <a:pt x="8" y="362"/>
                  </a:cubicBezTo>
                  <a:cubicBezTo>
                    <a:pt x="4" y="362"/>
                    <a:pt x="4" y="362"/>
                    <a:pt x="4" y="362"/>
                  </a:cubicBezTo>
                  <a:cubicBezTo>
                    <a:pt x="6" y="358"/>
                    <a:pt x="6" y="358"/>
                    <a:pt x="6" y="358"/>
                  </a:cubicBezTo>
                  <a:cubicBezTo>
                    <a:pt x="7" y="355"/>
                    <a:pt x="8" y="353"/>
                    <a:pt x="10" y="351"/>
                  </a:cubicBezTo>
                  <a:cubicBezTo>
                    <a:pt x="11" y="350"/>
                    <a:pt x="12" y="349"/>
                    <a:pt x="13" y="348"/>
                  </a:cubicBezTo>
                  <a:cubicBezTo>
                    <a:pt x="15" y="345"/>
                    <a:pt x="16" y="341"/>
                    <a:pt x="15" y="337"/>
                  </a:cubicBezTo>
                  <a:cubicBezTo>
                    <a:pt x="15" y="336"/>
                    <a:pt x="15" y="335"/>
                    <a:pt x="15" y="335"/>
                  </a:cubicBezTo>
                  <a:cubicBezTo>
                    <a:pt x="15" y="333"/>
                    <a:pt x="15" y="332"/>
                    <a:pt x="15" y="330"/>
                  </a:cubicBezTo>
                  <a:cubicBezTo>
                    <a:pt x="15" y="330"/>
                    <a:pt x="15" y="330"/>
                    <a:pt x="15" y="330"/>
                  </a:cubicBezTo>
                  <a:cubicBezTo>
                    <a:pt x="15" y="330"/>
                    <a:pt x="14" y="330"/>
                    <a:pt x="14" y="330"/>
                  </a:cubicBezTo>
                  <a:cubicBezTo>
                    <a:pt x="11" y="329"/>
                    <a:pt x="10" y="327"/>
                    <a:pt x="10" y="325"/>
                  </a:cubicBezTo>
                  <a:cubicBezTo>
                    <a:pt x="10" y="324"/>
                    <a:pt x="10" y="324"/>
                    <a:pt x="10" y="323"/>
                  </a:cubicBezTo>
                  <a:cubicBezTo>
                    <a:pt x="10" y="322"/>
                    <a:pt x="10" y="321"/>
                    <a:pt x="10" y="320"/>
                  </a:cubicBezTo>
                  <a:cubicBezTo>
                    <a:pt x="10" y="320"/>
                    <a:pt x="10" y="320"/>
                    <a:pt x="9" y="320"/>
                  </a:cubicBezTo>
                  <a:cubicBezTo>
                    <a:pt x="9" y="320"/>
                    <a:pt x="9" y="320"/>
                    <a:pt x="9" y="320"/>
                  </a:cubicBezTo>
                  <a:cubicBezTo>
                    <a:pt x="7" y="320"/>
                    <a:pt x="5" y="319"/>
                    <a:pt x="5" y="316"/>
                  </a:cubicBezTo>
                  <a:cubicBezTo>
                    <a:pt x="5" y="316"/>
                    <a:pt x="5" y="316"/>
                    <a:pt x="5" y="315"/>
                  </a:cubicBezTo>
                  <a:cubicBezTo>
                    <a:pt x="5" y="315"/>
                    <a:pt x="4" y="314"/>
                    <a:pt x="3" y="313"/>
                  </a:cubicBezTo>
                  <a:cubicBezTo>
                    <a:pt x="2" y="312"/>
                    <a:pt x="0" y="310"/>
                    <a:pt x="0" y="306"/>
                  </a:cubicBezTo>
                  <a:cubicBezTo>
                    <a:pt x="0" y="296"/>
                    <a:pt x="0" y="296"/>
                    <a:pt x="0" y="296"/>
                  </a:cubicBezTo>
                  <a:cubicBezTo>
                    <a:pt x="3" y="295"/>
                    <a:pt x="3" y="295"/>
                    <a:pt x="3" y="295"/>
                  </a:cubicBezTo>
                  <a:cubicBezTo>
                    <a:pt x="4" y="295"/>
                    <a:pt x="5" y="294"/>
                    <a:pt x="6" y="294"/>
                  </a:cubicBezTo>
                  <a:cubicBezTo>
                    <a:pt x="7" y="293"/>
                    <a:pt x="9" y="291"/>
                    <a:pt x="9" y="289"/>
                  </a:cubicBezTo>
                  <a:cubicBezTo>
                    <a:pt x="10" y="287"/>
                    <a:pt x="10" y="286"/>
                    <a:pt x="10" y="284"/>
                  </a:cubicBezTo>
                  <a:cubicBezTo>
                    <a:pt x="10" y="281"/>
                    <a:pt x="10" y="281"/>
                    <a:pt x="10" y="281"/>
                  </a:cubicBezTo>
                  <a:cubicBezTo>
                    <a:pt x="12" y="281"/>
                    <a:pt x="12" y="281"/>
                    <a:pt x="12" y="281"/>
                  </a:cubicBezTo>
                  <a:cubicBezTo>
                    <a:pt x="14" y="281"/>
                    <a:pt x="15" y="280"/>
                    <a:pt x="16" y="279"/>
                  </a:cubicBezTo>
                  <a:cubicBezTo>
                    <a:pt x="18" y="278"/>
                    <a:pt x="19" y="275"/>
                    <a:pt x="19" y="273"/>
                  </a:cubicBezTo>
                  <a:cubicBezTo>
                    <a:pt x="19" y="262"/>
                    <a:pt x="19" y="262"/>
                    <a:pt x="19" y="262"/>
                  </a:cubicBezTo>
                  <a:cubicBezTo>
                    <a:pt x="22" y="262"/>
                    <a:pt x="22" y="262"/>
                    <a:pt x="22" y="262"/>
                  </a:cubicBezTo>
                  <a:cubicBezTo>
                    <a:pt x="23" y="262"/>
                    <a:pt x="23" y="262"/>
                    <a:pt x="23" y="262"/>
                  </a:cubicBezTo>
                  <a:cubicBezTo>
                    <a:pt x="23" y="261"/>
                    <a:pt x="23" y="260"/>
                    <a:pt x="24" y="258"/>
                  </a:cubicBezTo>
                  <a:cubicBezTo>
                    <a:pt x="24" y="257"/>
                    <a:pt x="24" y="256"/>
                    <a:pt x="24" y="255"/>
                  </a:cubicBezTo>
                  <a:cubicBezTo>
                    <a:pt x="24" y="251"/>
                    <a:pt x="25" y="247"/>
                    <a:pt x="27" y="243"/>
                  </a:cubicBezTo>
                  <a:cubicBezTo>
                    <a:pt x="28" y="242"/>
                    <a:pt x="28" y="241"/>
                    <a:pt x="29" y="240"/>
                  </a:cubicBezTo>
                  <a:cubicBezTo>
                    <a:pt x="30" y="239"/>
                    <a:pt x="31" y="238"/>
                    <a:pt x="32" y="238"/>
                  </a:cubicBezTo>
                  <a:cubicBezTo>
                    <a:pt x="33" y="238"/>
                    <a:pt x="33" y="238"/>
                    <a:pt x="34" y="238"/>
                  </a:cubicBezTo>
                  <a:cubicBezTo>
                    <a:pt x="34" y="238"/>
                    <a:pt x="34" y="239"/>
                    <a:pt x="34" y="239"/>
                  </a:cubicBezTo>
                  <a:cubicBezTo>
                    <a:pt x="34" y="239"/>
                    <a:pt x="34" y="239"/>
                    <a:pt x="34" y="239"/>
                  </a:cubicBezTo>
                  <a:cubicBezTo>
                    <a:pt x="35" y="239"/>
                    <a:pt x="36" y="238"/>
                    <a:pt x="37" y="238"/>
                  </a:cubicBezTo>
                  <a:cubicBezTo>
                    <a:pt x="38" y="238"/>
                    <a:pt x="38" y="237"/>
                    <a:pt x="38" y="236"/>
                  </a:cubicBezTo>
                  <a:cubicBezTo>
                    <a:pt x="38" y="236"/>
                    <a:pt x="39" y="234"/>
                    <a:pt x="42" y="234"/>
                  </a:cubicBezTo>
                  <a:cubicBezTo>
                    <a:pt x="43" y="234"/>
                    <a:pt x="44" y="234"/>
                    <a:pt x="45" y="234"/>
                  </a:cubicBezTo>
                  <a:cubicBezTo>
                    <a:pt x="45" y="234"/>
                    <a:pt x="45" y="234"/>
                    <a:pt x="46" y="234"/>
                  </a:cubicBezTo>
                  <a:cubicBezTo>
                    <a:pt x="46" y="234"/>
                    <a:pt x="47" y="234"/>
                    <a:pt x="47" y="234"/>
                  </a:cubicBezTo>
                  <a:cubicBezTo>
                    <a:pt x="49" y="234"/>
                    <a:pt x="50" y="234"/>
                    <a:pt x="51" y="234"/>
                  </a:cubicBezTo>
                  <a:cubicBezTo>
                    <a:pt x="53" y="233"/>
                    <a:pt x="54" y="229"/>
                    <a:pt x="52" y="223"/>
                  </a:cubicBezTo>
                  <a:cubicBezTo>
                    <a:pt x="52" y="220"/>
                    <a:pt x="52" y="220"/>
                    <a:pt x="52" y="220"/>
                  </a:cubicBezTo>
                  <a:cubicBezTo>
                    <a:pt x="55" y="220"/>
                    <a:pt x="55" y="220"/>
                    <a:pt x="55" y="220"/>
                  </a:cubicBezTo>
                  <a:cubicBezTo>
                    <a:pt x="56" y="219"/>
                    <a:pt x="57" y="217"/>
                    <a:pt x="57" y="214"/>
                  </a:cubicBezTo>
                  <a:cubicBezTo>
                    <a:pt x="57" y="213"/>
                    <a:pt x="57" y="213"/>
                    <a:pt x="57" y="212"/>
                  </a:cubicBezTo>
                  <a:cubicBezTo>
                    <a:pt x="57" y="209"/>
                    <a:pt x="57" y="202"/>
                    <a:pt x="62" y="201"/>
                  </a:cubicBezTo>
                  <a:cubicBezTo>
                    <a:pt x="62" y="201"/>
                    <a:pt x="63" y="200"/>
                    <a:pt x="63" y="200"/>
                  </a:cubicBezTo>
                  <a:cubicBezTo>
                    <a:pt x="64" y="200"/>
                    <a:pt x="65" y="201"/>
                    <a:pt x="65" y="201"/>
                  </a:cubicBezTo>
                  <a:cubicBezTo>
                    <a:pt x="66" y="201"/>
                    <a:pt x="66" y="201"/>
                    <a:pt x="66" y="201"/>
                  </a:cubicBezTo>
                  <a:cubicBezTo>
                    <a:pt x="66" y="201"/>
                    <a:pt x="66" y="201"/>
                    <a:pt x="66" y="200"/>
                  </a:cubicBezTo>
                  <a:cubicBezTo>
                    <a:pt x="66" y="200"/>
                    <a:pt x="66" y="200"/>
                    <a:pt x="66" y="200"/>
                  </a:cubicBezTo>
                  <a:cubicBezTo>
                    <a:pt x="66" y="197"/>
                    <a:pt x="68" y="196"/>
                    <a:pt x="71" y="196"/>
                  </a:cubicBezTo>
                  <a:cubicBezTo>
                    <a:pt x="75" y="196"/>
                    <a:pt x="77" y="195"/>
                    <a:pt x="80" y="191"/>
                  </a:cubicBezTo>
                  <a:cubicBezTo>
                    <a:pt x="80" y="190"/>
                    <a:pt x="80" y="190"/>
                    <a:pt x="80" y="190"/>
                  </a:cubicBezTo>
                  <a:cubicBezTo>
                    <a:pt x="80" y="190"/>
                    <a:pt x="81" y="189"/>
                    <a:pt x="81" y="189"/>
                  </a:cubicBezTo>
                  <a:cubicBezTo>
                    <a:pt x="81" y="187"/>
                    <a:pt x="81" y="186"/>
                    <a:pt x="82" y="185"/>
                  </a:cubicBezTo>
                  <a:cubicBezTo>
                    <a:pt x="83" y="182"/>
                    <a:pt x="86" y="182"/>
                    <a:pt x="87" y="182"/>
                  </a:cubicBezTo>
                  <a:cubicBezTo>
                    <a:pt x="87" y="185"/>
                    <a:pt x="87" y="185"/>
                    <a:pt x="87" y="185"/>
                  </a:cubicBezTo>
                  <a:cubicBezTo>
                    <a:pt x="87" y="182"/>
                    <a:pt x="87" y="182"/>
                    <a:pt x="87" y="182"/>
                  </a:cubicBezTo>
                  <a:cubicBezTo>
                    <a:pt x="88" y="182"/>
                    <a:pt x="88" y="182"/>
                    <a:pt x="88" y="182"/>
                  </a:cubicBezTo>
                  <a:cubicBezTo>
                    <a:pt x="89" y="181"/>
                    <a:pt x="91" y="181"/>
                    <a:pt x="92" y="181"/>
                  </a:cubicBezTo>
                  <a:cubicBezTo>
                    <a:pt x="94" y="181"/>
                    <a:pt x="96" y="181"/>
                    <a:pt x="98" y="182"/>
                  </a:cubicBezTo>
                  <a:cubicBezTo>
                    <a:pt x="100" y="182"/>
                    <a:pt x="100" y="182"/>
                    <a:pt x="100" y="182"/>
                  </a:cubicBezTo>
                  <a:cubicBezTo>
                    <a:pt x="102" y="182"/>
                    <a:pt x="104" y="182"/>
                    <a:pt x="105" y="182"/>
                  </a:cubicBezTo>
                  <a:cubicBezTo>
                    <a:pt x="108" y="182"/>
                    <a:pt x="109" y="182"/>
                    <a:pt x="109" y="182"/>
                  </a:cubicBezTo>
                  <a:cubicBezTo>
                    <a:pt x="109" y="181"/>
                    <a:pt x="109" y="181"/>
                    <a:pt x="109" y="180"/>
                  </a:cubicBezTo>
                  <a:cubicBezTo>
                    <a:pt x="109" y="177"/>
                    <a:pt x="109" y="177"/>
                    <a:pt x="109" y="177"/>
                  </a:cubicBezTo>
                  <a:cubicBezTo>
                    <a:pt x="112" y="177"/>
                    <a:pt x="112" y="177"/>
                    <a:pt x="112" y="177"/>
                  </a:cubicBezTo>
                  <a:cubicBezTo>
                    <a:pt x="112" y="177"/>
                    <a:pt x="113" y="177"/>
                    <a:pt x="113" y="177"/>
                  </a:cubicBezTo>
                  <a:cubicBezTo>
                    <a:pt x="114" y="177"/>
                    <a:pt x="115" y="177"/>
                    <a:pt x="115" y="177"/>
                  </a:cubicBezTo>
                  <a:cubicBezTo>
                    <a:pt x="118" y="177"/>
                    <a:pt x="118" y="177"/>
                    <a:pt x="119" y="177"/>
                  </a:cubicBezTo>
                  <a:cubicBezTo>
                    <a:pt x="119" y="177"/>
                    <a:pt x="119" y="176"/>
                    <a:pt x="118" y="176"/>
                  </a:cubicBezTo>
                  <a:cubicBezTo>
                    <a:pt x="118" y="172"/>
                    <a:pt x="118" y="172"/>
                    <a:pt x="118" y="172"/>
                  </a:cubicBezTo>
                  <a:cubicBezTo>
                    <a:pt x="121" y="172"/>
                    <a:pt x="121" y="172"/>
                    <a:pt x="121" y="172"/>
                  </a:cubicBezTo>
                  <a:cubicBezTo>
                    <a:pt x="123" y="172"/>
                    <a:pt x="125" y="172"/>
                    <a:pt x="126" y="172"/>
                  </a:cubicBezTo>
                  <a:cubicBezTo>
                    <a:pt x="128" y="172"/>
                    <a:pt x="130" y="172"/>
                    <a:pt x="131" y="172"/>
                  </a:cubicBezTo>
                  <a:cubicBezTo>
                    <a:pt x="134" y="172"/>
                    <a:pt x="139" y="172"/>
                    <a:pt x="143" y="173"/>
                  </a:cubicBezTo>
                  <a:cubicBezTo>
                    <a:pt x="145" y="174"/>
                    <a:pt x="147" y="175"/>
                    <a:pt x="148" y="176"/>
                  </a:cubicBezTo>
                  <a:cubicBezTo>
                    <a:pt x="150" y="177"/>
                    <a:pt x="152" y="178"/>
                    <a:pt x="154" y="178"/>
                  </a:cubicBezTo>
                  <a:cubicBezTo>
                    <a:pt x="154" y="178"/>
                    <a:pt x="154" y="178"/>
                    <a:pt x="154" y="178"/>
                  </a:cubicBezTo>
                  <a:cubicBezTo>
                    <a:pt x="156" y="177"/>
                    <a:pt x="157" y="176"/>
                    <a:pt x="159" y="174"/>
                  </a:cubicBezTo>
                  <a:cubicBezTo>
                    <a:pt x="161" y="171"/>
                    <a:pt x="163" y="168"/>
                    <a:pt x="169" y="168"/>
                  </a:cubicBezTo>
                  <a:cubicBezTo>
                    <a:pt x="173" y="168"/>
                    <a:pt x="173" y="168"/>
                    <a:pt x="173" y="168"/>
                  </a:cubicBezTo>
                  <a:cubicBezTo>
                    <a:pt x="172" y="171"/>
                    <a:pt x="172" y="171"/>
                    <a:pt x="172" y="171"/>
                  </a:cubicBezTo>
                  <a:cubicBezTo>
                    <a:pt x="172" y="172"/>
                    <a:pt x="172" y="172"/>
                    <a:pt x="172" y="172"/>
                  </a:cubicBezTo>
                  <a:cubicBezTo>
                    <a:pt x="172" y="172"/>
                    <a:pt x="174" y="172"/>
                    <a:pt x="174" y="172"/>
                  </a:cubicBezTo>
                  <a:cubicBezTo>
                    <a:pt x="176" y="173"/>
                    <a:pt x="179" y="173"/>
                    <a:pt x="181" y="176"/>
                  </a:cubicBezTo>
                  <a:cubicBezTo>
                    <a:pt x="182" y="178"/>
                    <a:pt x="181" y="179"/>
                    <a:pt x="181" y="181"/>
                  </a:cubicBezTo>
                  <a:cubicBezTo>
                    <a:pt x="181" y="181"/>
                    <a:pt x="181" y="181"/>
                    <a:pt x="181" y="181"/>
                  </a:cubicBezTo>
                  <a:cubicBezTo>
                    <a:pt x="181" y="181"/>
                    <a:pt x="181" y="182"/>
                    <a:pt x="181" y="182"/>
                  </a:cubicBezTo>
                  <a:cubicBezTo>
                    <a:pt x="182" y="182"/>
                    <a:pt x="183" y="182"/>
                    <a:pt x="183" y="182"/>
                  </a:cubicBezTo>
                  <a:cubicBezTo>
                    <a:pt x="186" y="182"/>
                    <a:pt x="186" y="182"/>
                    <a:pt x="186" y="182"/>
                  </a:cubicBezTo>
                  <a:cubicBezTo>
                    <a:pt x="186" y="188"/>
                    <a:pt x="186" y="188"/>
                    <a:pt x="186" y="188"/>
                  </a:cubicBezTo>
                  <a:cubicBezTo>
                    <a:pt x="186" y="189"/>
                    <a:pt x="186" y="189"/>
                    <a:pt x="186" y="190"/>
                  </a:cubicBezTo>
                  <a:cubicBezTo>
                    <a:pt x="186" y="190"/>
                    <a:pt x="186" y="191"/>
                    <a:pt x="186" y="191"/>
                  </a:cubicBezTo>
                  <a:cubicBezTo>
                    <a:pt x="186" y="191"/>
                    <a:pt x="187" y="191"/>
                    <a:pt x="188" y="191"/>
                  </a:cubicBezTo>
                  <a:cubicBezTo>
                    <a:pt x="191" y="192"/>
                    <a:pt x="191" y="192"/>
                    <a:pt x="191" y="192"/>
                  </a:cubicBezTo>
                  <a:cubicBezTo>
                    <a:pt x="190" y="195"/>
                    <a:pt x="190" y="195"/>
                    <a:pt x="190" y="195"/>
                  </a:cubicBezTo>
                  <a:cubicBezTo>
                    <a:pt x="190" y="197"/>
                    <a:pt x="190" y="199"/>
                    <a:pt x="190" y="200"/>
                  </a:cubicBezTo>
                  <a:cubicBezTo>
                    <a:pt x="191" y="201"/>
                    <a:pt x="192" y="201"/>
                    <a:pt x="193" y="201"/>
                  </a:cubicBezTo>
                  <a:cubicBezTo>
                    <a:pt x="193" y="201"/>
                    <a:pt x="194" y="201"/>
                    <a:pt x="194" y="201"/>
                  </a:cubicBezTo>
                  <a:cubicBezTo>
                    <a:pt x="196" y="201"/>
                    <a:pt x="197" y="201"/>
                    <a:pt x="199" y="201"/>
                  </a:cubicBezTo>
                  <a:cubicBezTo>
                    <a:pt x="200" y="201"/>
                    <a:pt x="202" y="200"/>
                    <a:pt x="204" y="200"/>
                  </a:cubicBezTo>
                  <a:cubicBezTo>
                    <a:pt x="205" y="200"/>
                    <a:pt x="206" y="201"/>
                    <a:pt x="207" y="201"/>
                  </a:cubicBezTo>
                  <a:cubicBezTo>
                    <a:pt x="210" y="201"/>
                    <a:pt x="210" y="201"/>
                    <a:pt x="210" y="201"/>
                  </a:cubicBezTo>
                  <a:cubicBezTo>
                    <a:pt x="209" y="204"/>
                    <a:pt x="209" y="204"/>
                    <a:pt x="209" y="204"/>
                  </a:cubicBezTo>
                  <a:cubicBezTo>
                    <a:pt x="209" y="205"/>
                    <a:pt x="209" y="205"/>
                    <a:pt x="209" y="205"/>
                  </a:cubicBezTo>
                  <a:cubicBezTo>
                    <a:pt x="209" y="205"/>
                    <a:pt x="209" y="205"/>
                    <a:pt x="209" y="205"/>
                  </a:cubicBezTo>
                  <a:cubicBezTo>
                    <a:pt x="209" y="205"/>
                    <a:pt x="210" y="206"/>
                    <a:pt x="214" y="206"/>
                  </a:cubicBezTo>
                  <a:cubicBezTo>
                    <a:pt x="215" y="206"/>
                    <a:pt x="217" y="206"/>
                    <a:pt x="218" y="205"/>
                  </a:cubicBezTo>
                  <a:cubicBezTo>
                    <a:pt x="219" y="205"/>
                    <a:pt x="220" y="205"/>
                    <a:pt x="221" y="205"/>
                  </a:cubicBezTo>
                  <a:cubicBezTo>
                    <a:pt x="224" y="205"/>
                    <a:pt x="224" y="205"/>
                    <a:pt x="224" y="205"/>
                  </a:cubicBezTo>
                  <a:cubicBezTo>
                    <a:pt x="224" y="209"/>
                    <a:pt x="224" y="209"/>
                    <a:pt x="224" y="209"/>
                  </a:cubicBezTo>
                  <a:cubicBezTo>
                    <a:pt x="223" y="209"/>
                    <a:pt x="223" y="210"/>
                    <a:pt x="223" y="210"/>
                  </a:cubicBezTo>
                  <a:cubicBezTo>
                    <a:pt x="224" y="210"/>
                    <a:pt x="224" y="210"/>
                    <a:pt x="224" y="210"/>
                  </a:cubicBezTo>
                  <a:cubicBezTo>
                    <a:pt x="224" y="210"/>
                    <a:pt x="224" y="210"/>
                    <a:pt x="226" y="210"/>
                  </a:cubicBezTo>
                  <a:cubicBezTo>
                    <a:pt x="229" y="210"/>
                    <a:pt x="229" y="210"/>
                    <a:pt x="229" y="210"/>
                  </a:cubicBezTo>
                  <a:cubicBezTo>
                    <a:pt x="228" y="214"/>
                    <a:pt x="228" y="214"/>
                    <a:pt x="228" y="214"/>
                  </a:cubicBezTo>
                  <a:cubicBezTo>
                    <a:pt x="228" y="214"/>
                    <a:pt x="228" y="214"/>
                    <a:pt x="228" y="214"/>
                  </a:cubicBezTo>
                  <a:cubicBezTo>
                    <a:pt x="228" y="214"/>
                    <a:pt x="228" y="214"/>
                    <a:pt x="228" y="214"/>
                  </a:cubicBezTo>
                  <a:cubicBezTo>
                    <a:pt x="228" y="214"/>
                    <a:pt x="229" y="215"/>
                    <a:pt x="232" y="215"/>
                  </a:cubicBezTo>
                  <a:cubicBezTo>
                    <a:pt x="232" y="215"/>
                    <a:pt x="233" y="215"/>
                    <a:pt x="233" y="215"/>
                  </a:cubicBezTo>
                  <a:cubicBezTo>
                    <a:pt x="234" y="215"/>
                    <a:pt x="234" y="215"/>
                    <a:pt x="235" y="215"/>
                  </a:cubicBezTo>
                  <a:cubicBezTo>
                    <a:pt x="238" y="215"/>
                    <a:pt x="238" y="215"/>
                    <a:pt x="238" y="215"/>
                  </a:cubicBezTo>
                  <a:cubicBezTo>
                    <a:pt x="238" y="218"/>
                    <a:pt x="238" y="218"/>
                    <a:pt x="238" y="218"/>
                  </a:cubicBezTo>
                  <a:cubicBezTo>
                    <a:pt x="238" y="219"/>
                    <a:pt x="241" y="219"/>
                    <a:pt x="241" y="219"/>
                  </a:cubicBezTo>
                  <a:cubicBezTo>
                    <a:pt x="243" y="219"/>
                    <a:pt x="243" y="219"/>
                    <a:pt x="243" y="219"/>
                  </a:cubicBezTo>
                  <a:cubicBezTo>
                    <a:pt x="244" y="219"/>
                    <a:pt x="244" y="219"/>
                    <a:pt x="244" y="219"/>
                  </a:cubicBezTo>
                  <a:cubicBezTo>
                    <a:pt x="245" y="220"/>
                    <a:pt x="246" y="220"/>
                    <a:pt x="247" y="220"/>
                  </a:cubicBezTo>
                  <a:cubicBezTo>
                    <a:pt x="248" y="220"/>
                    <a:pt x="249" y="219"/>
                    <a:pt x="249" y="219"/>
                  </a:cubicBezTo>
                  <a:cubicBezTo>
                    <a:pt x="250" y="216"/>
                    <a:pt x="250" y="213"/>
                    <a:pt x="250" y="210"/>
                  </a:cubicBezTo>
                  <a:cubicBezTo>
                    <a:pt x="250" y="205"/>
                    <a:pt x="250" y="205"/>
                    <a:pt x="250" y="205"/>
                  </a:cubicBezTo>
                  <a:cubicBezTo>
                    <a:pt x="254" y="205"/>
                    <a:pt x="254" y="205"/>
                    <a:pt x="254" y="205"/>
                  </a:cubicBezTo>
                  <a:cubicBezTo>
                    <a:pt x="257" y="206"/>
                    <a:pt x="258" y="207"/>
                    <a:pt x="260" y="208"/>
                  </a:cubicBezTo>
                  <a:cubicBezTo>
                    <a:pt x="261" y="209"/>
                    <a:pt x="262" y="210"/>
                    <a:pt x="263" y="210"/>
                  </a:cubicBezTo>
                  <a:cubicBezTo>
                    <a:pt x="267" y="210"/>
                    <a:pt x="267" y="210"/>
                    <a:pt x="267" y="210"/>
                  </a:cubicBezTo>
                  <a:cubicBezTo>
                    <a:pt x="266" y="214"/>
                    <a:pt x="266" y="214"/>
                    <a:pt x="266" y="214"/>
                  </a:cubicBezTo>
                  <a:cubicBezTo>
                    <a:pt x="266" y="214"/>
                    <a:pt x="266" y="215"/>
                    <a:pt x="266" y="215"/>
                  </a:cubicBezTo>
                  <a:cubicBezTo>
                    <a:pt x="266" y="215"/>
                    <a:pt x="269" y="215"/>
                    <a:pt x="270" y="215"/>
                  </a:cubicBezTo>
                  <a:cubicBezTo>
                    <a:pt x="270" y="215"/>
                    <a:pt x="271" y="215"/>
                    <a:pt x="271" y="215"/>
                  </a:cubicBezTo>
                  <a:cubicBezTo>
                    <a:pt x="272" y="215"/>
                    <a:pt x="273" y="215"/>
                    <a:pt x="274" y="215"/>
                  </a:cubicBezTo>
                  <a:cubicBezTo>
                    <a:pt x="276" y="215"/>
                    <a:pt x="279" y="215"/>
                    <a:pt x="280" y="217"/>
                  </a:cubicBezTo>
                  <a:cubicBezTo>
                    <a:pt x="280" y="218"/>
                    <a:pt x="281" y="218"/>
                    <a:pt x="281" y="218"/>
                  </a:cubicBezTo>
                  <a:cubicBezTo>
                    <a:pt x="282" y="219"/>
                    <a:pt x="283" y="219"/>
                    <a:pt x="285" y="219"/>
                  </a:cubicBezTo>
                  <a:cubicBezTo>
                    <a:pt x="286" y="219"/>
                    <a:pt x="288" y="219"/>
                    <a:pt x="288" y="218"/>
                  </a:cubicBezTo>
                  <a:cubicBezTo>
                    <a:pt x="288" y="214"/>
                    <a:pt x="288" y="214"/>
                    <a:pt x="288" y="214"/>
                  </a:cubicBezTo>
                  <a:cubicBezTo>
                    <a:pt x="292" y="215"/>
                    <a:pt x="292" y="215"/>
                    <a:pt x="292" y="215"/>
                  </a:cubicBezTo>
                  <a:cubicBezTo>
                    <a:pt x="293" y="215"/>
                    <a:pt x="293" y="215"/>
                    <a:pt x="294" y="215"/>
                  </a:cubicBezTo>
                  <a:cubicBezTo>
                    <a:pt x="295" y="215"/>
                    <a:pt x="296" y="215"/>
                    <a:pt x="297" y="212"/>
                  </a:cubicBezTo>
                  <a:cubicBezTo>
                    <a:pt x="297" y="211"/>
                    <a:pt x="297" y="211"/>
                    <a:pt x="297" y="211"/>
                  </a:cubicBezTo>
                  <a:cubicBezTo>
                    <a:pt x="297" y="210"/>
                    <a:pt x="298" y="208"/>
                    <a:pt x="298" y="207"/>
                  </a:cubicBezTo>
                  <a:cubicBezTo>
                    <a:pt x="297" y="207"/>
                    <a:pt x="296" y="207"/>
                    <a:pt x="296" y="207"/>
                  </a:cubicBezTo>
                  <a:cubicBezTo>
                    <a:pt x="293" y="207"/>
                    <a:pt x="293" y="207"/>
                    <a:pt x="293" y="207"/>
                  </a:cubicBezTo>
                  <a:cubicBezTo>
                    <a:pt x="293" y="204"/>
                    <a:pt x="293" y="204"/>
                    <a:pt x="293" y="204"/>
                  </a:cubicBezTo>
                  <a:cubicBezTo>
                    <a:pt x="293" y="203"/>
                    <a:pt x="293" y="202"/>
                    <a:pt x="293" y="201"/>
                  </a:cubicBezTo>
                  <a:cubicBezTo>
                    <a:pt x="293" y="200"/>
                    <a:pt x="293" y="198"/>
                    <a:pt x="293" y="198"/>
                  </a:cubicBezTo>
                  <a:cubicBezTo>
                    <a:pt x="293" y="198"/>
                    <a:pt x="293" y="198"/>
                    <a:pt x="293" y="198"/>
                  </a:cubicBezTo>
                  <a:cubicBezTo>
                    <a:pt x="293" y="198"/>
                    <a:pt x="293" y="198"/>
                    <a:pt x="292" y="198"/>
                  </a:cubicBezTo>
                  <a:cubicBezTo>
                    <a:pt x="288" y="197"/>
                    <a:pt x="288" y="194"/>
                    <a:pt x="288" y="193"/>
                  </a:cubicBezTo>
                  <a:cubicBezTo>
                    <a:pt x="288" y="192"/>
                    <a:pt x="288" y="192"/>
                    <a:pt x="288" y="192"/>
                  </a:cubicBezTo>
                  <a:cubicBezTo>
                    <a:pt x="288" y="186"/>
                    <a:pt x="288" y="186"/>
                    <a:pt x="288" y="186"/>
                  </a:cubicBezTo>
                  <a:cubicBezTo>
                    <a:pt x="288" y="186"/>
                    <a:pt x="288" y="185"/>
                    <a:pt x="288" y="185"/>
                  </a:cubicBezTo>
                  <a:cubicBezTo>
                    <a:pt x="288" y="184"/>
                    <a:pt x="288" y="184"/>
                    <a:pt x="288" y="184"/>
                  </a:cubicBezTo>
                  <a:cubicBezTo>
                    <a:pt x="288" y="183"/>
                    <a:pt x="287" y="183"/>
                    <a:pt x="286" y="183"/>
                  </a:cubicBezTo>
                  <a:cubicBezTo>
                    <a:pt x="283" y="183"/>
                    <a:pt x="283" y="183"/>
                    <a:pt x="283" y="183"/>
                  </a:cubicBezTo>
                  <a:cubicBezTo>
                    <a:pt x="283" y="180"/>
                    <a:pt x="283" y="180"/>
                    <a:pt x="283" y="180"/>
                  </a:cubicBezTo>
                  <a:cubicBezTo>
                    <a:pt x="284" y="179"/>
                    <a:pt x="284" y="179"/>
                    <a:pt x="284" y="179"/>
                  </a:cubicBezTo>
                  <a:cubicBezTo>
                    <a:pt x="284" y="179"/>
                    <a:pt x="284" y="179"/>
                    <a:pt x="284" y="179"/>
                  </a:cubicBezTo>
                  <a:cubicBezTo>
                    <a:pt x="283" y="179"/>
                    <a:pt x="283" y="179"/>
                    <a:pt x="282" y="179"/>
                  </a:cubicBezTo>
                  <a:cubicBezTo>
                    <a:pt x="281" y="179"/>
                    <a:pt x="281" y="179"/>
                    <a:pt x="281" y="179"/>
                  </a:cubicBezTo>
                  <a:cubicBezTo>
                    <a:pt x="281" y="179"/>
                    <a:pt x="281" y="179"/>
                    <a:pt x="281" y="179"/>
                  </a:cubicBezTo>
                  <a:cubicBezTo>
                    <a:pt x="281" y="178"/>
                    <a:pt x="281" y="178"/>
                    <a:pt x="281" y="178"/>
                  </a:cubicBezTo>
                  <a:cubicBezTo>
                    <a:pt x="281" y="178"/>
                    <a:pt x="281" y="178"/>
                    <a:pt x="281" y="178"/>
                  </a:cubicBezTo>
                  <a:cubicBezTo>
                    <a:pt x="281" y="178"/>
                    <a:pt x="280" y="179"/>
                    <a:pt x="280" y="180"/>
                  </a:cubicBezTo>
                  <a:cubicBezTo>
                    <a:pt x="280" y="183"/>
                    <a:pt x="280" y="183"/>
                    <a:pt x="280" y="183"/>
                  </a:cubicBezTo>
                  <a:cubicBezTo>
                    <a:pt x="278" y="183"/>
                    <a:pt x="278" y="183"/>
                    <a:pt x="278" y="183"/>
                  </a:cubicBezTo>
                  <a:cubicBezTo>
                    <a:pt x="277" y="183"/>
                    <a:pt x="276" y="183"/>
                    <a:pt x="275" y="183"/>
                  </a:cubicBezTo>
                  <a:cubicBezTo>
                    <a:pt x="273" y="183"/>
                    <a:pt x="270" y="183"/>
                    <a:pt x="268" y="181"/>
                  </a:cubicBezTo>
                  <a:cubicBezTo>
                    <a:pt x="266" y="179"/>
                    <a:pt x="264" y="179"/>
                    <a:pt x="263" y="179"/>
                  </a:cubicBezTo>
                  <a:cubicBezTo>
                    <a:pt x="259" y="178"/>
                    <a:pt x="259" y="178"/>
                    <a:pt x="259" y="178"/>
                  </a:cubicBezTo>
                  <a:cubicBezTo>
                    <a:pt x="260" y="175"/>
                    <a:pt x="260" y="175"/>
                    <a:pt x="260" y="175"/>
                  </a:cubicBezTo>
                  <a:cubicBezTo>
                    <a:pt x="260" y="175"/>
                    <a:pt x="260" y="174"/>
                    <a:pt x="260" y="174"/>
                  </a:cubicBezTo>
                  <a:cubicBezTo>
                    <a:pt x="259" y="174"/>
                    <a:pt x="258" y="174"/>
                    <a:pt x="258" y="174"/>
                  </a:cubicBezTo>
                  <a:cubicBezTo>
                    <a:pt x="257" y="174"/>
                    <a:pt x="257" y="174"/>
                    <a:pt x="256" y="174"/>
                  </a:cubicBezTo>
                  <a:cubicBezTo>
                    <a:pt x="251" y="174"/>
                    <a:pt x="251" y="168"/>
                    <a:pt x="251" y="166"/>
                  </a:cubicBezTo>
                  <a:cubicBezTo>
                    <a:pt x="251" y="166"/>
                    <a:pt x="251" y="165"/>
                    <a:pt x="251" y="165"/>
                  </a:cubicBezTo>
                  <a:cubicBezTo>
                    <a:pt x="250" y="165"/>
                    <a:pt x="250" y="165"/>
                    <a:pt x="250" y="165"/>
                  </a:cubicBezTo>
                  <a:cubicBezTo>
                    <a:pt x="247" y="164"/>
                    <a:pt x="246" y="162"/>
                    <a:pt x="245" y="161"/>
                  </a:cubicBezTo>
                  <a:cubicBezTo>
                    <a:pt x="244" y="160"/>
                    <a:pt x="244" y="160"/>
                    <a:pt x="244" y="160"/>
                  </a:cubicBezTo>
                  <a:cubicBezTo>
                    <a:pt x="242" y="156"/>
                    <a:pt x="241" y="152"/>
                    <a:pt x="241" y="147"/>
                  </a:cubicBezTo>
                  <a:cubicBezTo>
                    <a:pt x="241" y="143"/>
                    <a:pt x="241" y="143"/>
                    <a:pt x="241" y="143"/>
                  </a:cubicBezTo>
                  <a:cubicBezTo>
                    <a:pt x="245" y="144"/>
                    <a:pt x="245" y="144"/>
                    <a:pt x="245" y="144"/>
                  </a:cubicBezTo>
                  <a:cubicBezTo>
                    <a:pt x="245" y="144"/>
                    <a:pt x="245" y="144"/>
                    <a:pt x="245" y="144"/>
                  </a:cubicBezTo>
                  <a:cubicBezTo>
                    <a:pt x="245" y="144"/>
                    <a:pt x="245" y="144"/>
                    <a:pt x="245" y="144"/>
                  </a:cubicBezTo>
                  <a:cubicBezTo>
                    <a:pt x="245" y="144"/>
                    <a:pt x="245" y="144"/>
                    <a:pt x="245" y="144"/>
                  </a:cubicBezTo>
                  <a:cubicBezTo>
                    <a:pt x="246" y="143"/>
                    <a:pt x="246" y="143"/>
                    <a:pt x="246" y="143"/>
                  </a:cubicBezTo>
                  <a:cubicBezTo>
                    <a:pt x="246" y="140"/>
                    <a:pt x="248" y="139"/>
                    <a:pt x="251" y="139"/>
                  </a:cubicBezTo>
                  <a:cubicBezTo>
                    <a:pt x="261" y="139"/>
                    <a:pt x="261" y="139"/>
                    <a:pt x="261" y="139"/>
                  </a:cubicBezTo>
                  <a:cubicBezTo>
                    <a:pt x="260" y="138"/>
                    <a:pt x="259" y="137"/>
                    <a:pt x="258" y="135"/>
                  </a:cubicBezTo>
                  <a:cubicBezTo>
                    <a:pt x="258" y="135"/>
                    <a:pt x="258" y="134"/>
                    <a:pt x="258" y="134"/>
                  </a:cubicBezTo>
                  <a:cubicBezTo>
                    <a:pt x="256" y="132"/>
                    <a:pt x="253" y="129"/>
                    <a:pt x="251" y="128"/>
                  </a:cubicBezTo>
                  <a:cubicBezTo>
                    <a:pt x="250" y="127"/>
                    <a:pt x="249" y="127"/>
                    <a:pt x="248" y="127"/>
                  </a:cubicBezTo>
                  <a:cubicBezTo>
                    <a:pt x="246" y="126"/>
                    <a:pt x="246" y="124"/>
                    <a:pt x="246" y="122"/>
                  </a:cubicBezTo>
                  <a:cubicBezTo>
                    <a:pt x="246" y="122"/>
                    <a:pt x="245" y="122"/>
                    <a:pt x="245" y="122"/>
                  </a:cubicBezTo>
                  <a:cubicBezTo>
                    <a:pt x="244" y="122"/>
                    <a:pt x="243" y="122"/>
                    <a:pt x="241" y="121"/>
                  </a:cubicBezTo>
                  <a:cubicBezTo>
                    <a:pt x="239" y="119"/>
                    <a:pt x="239" y="119"/>
                    <a:pt x="239" y="119"/>
                  </a:cubicBezTo>
                  <a:cubicBezTo>
                    <a:pt x="237" y="118"/>
                    <a:pt x="235" y="116"/>
                    <a:pt x="233" y="115"/>
                  </a:cubicBezTo>
                  <a:cubicBezTo>
                    <a:pt x="231" y="113"/>
                    <a:pt x="227" y="112"/>
                    <a:pt x="224" y="112"/>
                  </a:cubicBezTo>
                  <a:cubicBezTo>
                    <a:pt x="223" y="112"/>
                    <a:pt x="222" y="112"/>
                    <a:pt x="221" y="112"/>
                  </a:cubicBezTo>
                  <a:cubicBezTo>
                    <a:pt x="221" y="113"/>
                    <a:pt x="220" y="113"/>
                    <a:pt x="219" y="114"/>
                  </a:cubicBezTo>
                  <a:cubicBezTo>
                    <a:pt x="219" y="115"/>
                    <a:pt x="219" y="116"/>
                    <a:pt x="219" y="117"/>
                  </a:cubicBezTo>
                  <a:cubicBezTo>
                    <a:pt x="219" y="118"/>
                    <a:pt x="219" y="118"/>
                    <a:pt x="219" y="118"/>
                  </a:cubicBezTo>
                  <a:cubicBezTo>
                    <a:pt x="220" y="120"/>
                    <a:pt x="221" y="121"/>
                    <a:pt x="222" y="123"/>
                  </a:cubicBezTo>
                  <a:cubicBezTo>
                    <a:pt x="224" y="125"/>
                    <a:pt x="224" y="125"/>
                    <a:pt x="224" y="125"/>
                  </a:cubicBezTo>
                  <a:cubicBezTo>
                    <a:pt x="228" y="130"/>
                    <a:pt x="232" y="137"/>
                    <a:pt x="233" y="145"/>
                  </a:cubicBezTo>
                  <a:cubicBezTo>
                    <a:pt x="233" y="149"/>
                    <a:pt x="232" y="153"/>
                    <a:pt x="229" y="157"/>
                  </a:cubicBezTo>
                  <a:cubicBezTo>
                    <a:pt x="229" y="157"/>
                    <a:pt x="229" y="157"/>
                    <a:pt x="228" y="158"/>
                  </a:cubicBezTo>
                  <a:cubicBezTo>
                    <a:pt x="229" y="159"/>
                    <a:pt x="228" y="160"/>
                    <a:pt x="228" y="161"/>
                  </a:cubicBezTo>
                  <a:cubicBezTo>
                    <a:pt x="226" y="164"/>
                    <a:pt x="223" y="164"/>
                    <a:pt x="222" y="164"/>
                  </a:cubicBezTo>
                  <a:cubicBezTo>
                    <a:pt x="222" y="164"/>
                    <a:pt x="221" y="164"/>
                    <a:pt x="221" y="164"/>
                  </a:cubicBezTo>
                  <a:cubicBezTo>
                    <a:pt x="219" y="164"/>
                    <a:pt x="218" y="162"/>
                    <a:pt x="217" y="162"/>
                  </a:cubicBezTo>
                  <a:cubicBezTo>
                    <a:pt x="217" y="161"/>
                    <a:pt x="217" y="161"/>
                    <a:pt x="217" y="161"/>
                  </a:cubicBezTo>
                  <a:cubicBezTo>
                    <a:pt x="217" y="161"/>
                    <a:pt x="216" y="160"/>
                    <a:pt x="216" y="159"/>
                  </a:cubicBezTo>
                  <a:cubicBezTo>
                    <a:pt x="215" y="158"/>
                    <a:pt x="214" y="157"/>
                    <a:pt x="214" y="156"/>
                  </a:cubicBezTo>
                  <a:cubicBezTo>
                    <a:pt x="213" y="156"/>
                    <a:pt x="212" y="155"/>
                    <a:pt x="211" y="155"/>
                  </a:cubicBezTo>
                  <a:cubicBezTo>
                    <a:pt x="209" y="155"/>
                    <a:pt x="209" y="155"/>
                    <a:pt x="209" y="155"/>
                  </a:cubicBezTo>
                  <a:cubicBezTo>
                    <a:pt x="208" y="153"/>
                    <a:pt x="208" y="153"/>
                    <a:pt x="208" y="153"/>
                  </a:cubicBezTo>
                  <a:cubicBezTo>
                    <a:pt x="208" y="152"/>
                    <a:pt x="207" y="151"/>
                    <a:pt x="207" y="150"/>
                  </a:cubicBezTo>
                  <a:cubicBezTo>
                    <a:pt x="206" y="149"/>
                    <a:pt x="204" y="147"/>
                    <a:pt x="204" y="145"/>
                  </a:cubicBezTo>
                  <a:cubicBezTo>
                    <a:pt x="203" y="144"/>
                    <a:pt x="203" y="143"/>
                    <a:pt x="203" y="142"/>
                  </a:cubicBezTo>
                  <a:cubicBezTo>
                    <a:pt x="203" y="142"/>
                    <a:pt x="203" y="141"/>
                    <a:pt x="203" y="141"/>
                  </a:cubicBezTo>
                  <a:cubicBezTo>
                    <a:pt x="203" y="141"/>
                    <a:pt x="203" y="141"/>
                    <a:pt x="203" y="141"/>
                  </a:cubicBezTo>
                  <a:cubicBezTo>
                    <a:pt x="203" y="141"/>
                    <a:pt x="203" y="141"/>
                    <a:pt x="201" y="141"/>
                  </a:cubicBezTo>
                  <a:cubicBezTo>
                    <a:pt x="200" y="141"/>
                    <a:pt x="199" y="141"/>
                    <a:pt x="199" y="141"/>
                  </a:cubicBezTo>
                  <a:cubicBezTo>
                    <a:pt x="198" y="141"/>
                    <a:pt x="197" y="141"/>
                    <a:pt x="197" y="141"/>
                  </a:cubicBezTo>
                  <a:cubicBezTo>
                    <a:pt x="193" y="141"/>
                    <a:pt x="193" y="141"/>
                    <a:pt x="193" y="141"/>
                  </a:cubicBezTo>
                  <a:cubicBezTo>
                    <a:pt x="194" y="137"/>
                    <a:pt x="194" y="137"/>
                    <a:pt x="194" y="137"/>
                  </a:cubicBezTo>
                  <a:cubicBezTo>
                    <a:pt x="194" y="137"/>
                    <a:pt x="194" y="136"/>
                    <a:pt x="194" y="136"/>
                  </a:cubicBezTo>
                  <a:cubicBezTo>
                    <a:pt x="194" y="136"/>
                    <a:pt x="194" y="136"/>
                    <a:pt x="194" y="136"/>
                  </a:cubicBezTo>
                  <a:cubicBezTo>
                    <a:pt x="194" y="136"/>
                    <a:pt x="193" y="136"/>
                    <a:pt x="191" y="136"/>
                  </a:cubicBezTo>
                  <a:cubicBezTo>
                    <a:pt x="190" y="136"/>
                    <a:pt x="189" y="136"/>
                    <a:pt x="189" y="136"/>
                  </a:cubicBezTo>
                  <a:cubicBezTo>
                    <a:pt x="189" y="136"/>
                    <a:pt x="188" y="136"/>
                    <a:pt x="188" y="136"/>
                  </a:cubicBezTo>
                  <a:cubicBezTo>
                    <a:pt x="190" y="139"/>
                    <a:pt x="192" y="141"/>
                    <a:pt x="195" y="143"/>
                  </a:cubicBezTo>
                  <a:cubicBezTo>
                    <a:pt x="195" y="143"/>
                    <a:pt x="196" y="143"/>
                    <a:pt x="196" y="143"/>
                  </a:cubicBezTo>
                  <a:cubicBezTo>
                    <a:pt x="197" y="144"/>
                    <a:pt x="200" y="145"/>
                    <a:pt x="200" y="148"/>
                  </a:cubicBezTo>
                  <a:cubicBezTo>
                    <a:pt x="200" y="166"/>
                    <a:pt x="200" y="166"/>
                    <a:pt x="200" y="166"/>
                  </a:cubicBezTo>
                  <a:cubicBezTo>
                    <a:pt x="200" y="167"/>
                    <a:pt x="200" y="167"/>
                    <a:pt x="200" y="167"/>
                  </a:cubicBezTo>
                  <a:cubicBezTo>
                    <a:pt x="199" y="169"/>
                    <a:pt x="198" y="171"/>
                    <a:pt x="197" y="172"/>
                  </a:cubicBezTo>
                  <a:cubicBezTo>
                    <a:pt x="197" y="172"/>
                    <a:pt x="196" y="173"/>
                    <a:pt x="196" y="173"/>
                  </a:cubicBezTo>
                  <a:cubicBezTo>
                    <a:pt x="196" y="174"/>
                    <a:pt x="195" y="175"/>
                    <a:pt x="195" y="175"/>
                  </a:cubicBezTo>
                  <a:cubicBezTo>
                    <a:pt x="195" y="179"/>
                    <a:pt x="195" y="179"/>
                    <a:pt x="195" y="179"/>
                  </a:cubicBezTo>
                  <a:cubicBezTo>
                    <a:pt x="184" y="179"/>
                    <a:pt x="184" y="179"/>
                    <a:pt x="184" y="179"/>
                  </a:cubicBezTo>
                  <a:cubicBezTo>
                    <a:pt x="184" y="175"/>
                    <a:pt x="184" y="175"/>
                    <a:pt x="184" y="175"/>
                  </a:cubicBezTo>
                  <a:cubicBezTo>
                    <a:pt x="185" y="174"/>
                    <a:pt x="185" y="174"/>
                    <a:pt x="185" y="174"/>
                  </a:cubicBezTo>
                  <a:cubicBezTo>
                    <a:pt x="185" y="174"/>
                    <a:pt x="185" y="174"/>
                    <a:pt x="185" y="174"/>
                  </a:cubicBezTo>
                  <a:cubicBezTo>
                    <a:pt x="184" y="174"/>
                    <a:pt x="184" y="174"/>
                    <a:pt x="183" y="174"/>
                  </a:cubicBezTo>
                  <a:cubicBezTo>
                    <a:pt x="180" y="174"/>
                    <a:pt x="180" y="174"/>
                    <a:pt x="180" y="174"/>
                  </a:cubicBezTo>
                  <a:cubicBezTo>
                    <a:pt x="180" y="158"/>
                    <a:pt x="180" y="158"/>
                    <a:pt x="180" y="158"/>
                  </a:cubicBezTo>
                  <a:cubicBezTo>
                    <a:pt x="180" y="156"/>
                    <a:pt x="178" y="154"/>
                    <a:pt x="176" y="152"/>
                  </a:cubicBezTo>
                  <a:cubicBezTo>
                    <a:pt x="175" y="150"/>
                    <a:pt x="173" y="150"/>
                    <a:pt x="170" y="150"/>
                  </a:cubicBezTo>
                  <a:cubicBezTo>
                    <a:pt x="165" y="150"/>
                    <a:pt x="165" y="150"/>
                    <a:pt x="165" y="150"/>
                  </a:cubicBezTo>
                  <a:cubicBezTo>
                    <a:pt x="166" y="147"/>
                    <a:pt x="166" y="147"/>
                    <a:pt x="166" y="147"/>
                  </a:cubicBezTo>
                  <a:cubicBezTo>
                    <a:pt x="166" y="146"/>
                    <a:pt x="166" y="146"/>
                    <a:pt x="166" y="146"/>
                  </a:cubicBezTo>
                  <a:cubicBezTo>
                    <a:pt x="165" y="146"/>
                    <a:pt x="163" y="146"/>
                    <a:pt x="162" y="146"/>
                  </a:cubicBezTo>
                  <a:cubicBezTo>
                    <a:pt x="161" y="146"/>
                    <a:pt x="161" y="146"/>
                    <a:pt x="161" y="146"/>
                  </a:cubicBezTo>
                  <a:cubicBezTo>
                    <a:pt x="158" y="146"/>
                    <a:pt x="157" y="144"/>
                    <a:pt x="156" y="142"/>
                  </a:cubicBezTo>
                  <a:cubicBezTo>
                    <a:pt x="155" y="142"/>
                    <a:pt x="155" y="141"/>
                    <a:pt x="155" y="140"/>
                  </a:cubicBezTo>
                  <a:cubicBezTo>
                    <a:pt x="154" y="139"/>
                    <a:pt x="153" y="138"/>
                    <a:pt x="152" y="137"/>
                  </a:cubicBezTo>
                  <a:cubicBezTo>
                    <a:pt x="151" y="136"/>
                    <a:pt x="150" y="136"/>
                    <a:pt x="147" y="136"/>
                  </a:cubicBezTo>
                  <a:cubicBezTo>
                    <a:pt x="147" y="136"/>
                    <a:pt x="147" y="136"/>
                    <a:pt x="147" y="136"/>
                  </a:cubicBezTo>
                  <a:cubicBezTo>
                    <a:pt x="147" y="136"/>
                    <a:pt x="146" y="136"/>
                    <a:pt x="146" y="136"/>
                  </a:cubicBezTo>
                  <a:cubicBezTo>
                    <a:pt x="144" y="136"/>
                    <a:pt x="143" y="135"/>
                    <a:pt x="142" y="133"/>
                  </a:cubicBezTo>
                  <a:cubicBezTo>
                    <a:pt x="142" y="133"/>
                    <a:pt x="142" y="133"/>
                    <a:pt x="142" y="133"/>
                  </a:cubicBezTo>
                  <a:cubicBezTo>
                    <a:pt x="141" y="132"/>
                    <a:pt x="139" y="132"/>
                    <a:pt x="138" y="132"/>
                  </a:cubicBezTo>
                  <a:cubicBezTo>
                    <a:pt x="137" y="132"/>
                    <a:pt x="137" y="132"/>
                    <a:pt x="137" y="132"/>
                  </a:cubicBezTo>
                  <a:cubicBezTo>
                    <a:pt x="135" y="132"/>
                    <a:pt x="134" y="132"/>
                    <a:pt x="134" y="133"/>
                  </a:cubicBezTo>
                  <a:cubicBezTo>
                    <a:pt x="133" y="136"/>
                    <a:pt x="131" y="136"/>
                    <a:pt x="130" y="136"/>
                  </a:cubicBezTo>
                  <a:cubicBezTo>
                    <a:pt x="130" y="136"/>
                    <a:pt x="130" y="136"/>
                    <a:pt x="129" y="136"/>
                  </a:cubicBezTo>
                  <a:cubicBezTo>
                    <a:pt x="129" y="136"/>
                    <a:pt x="129" y="136"/>
                    <a:pt x="129" y="136"/>
                  </a:cubicBezTo>
                  <a:cubicBezTo>
                    <a:pt x="116" y="136"/>
                    <a:pt x="116" y="136"/>
                    <a:pt x="116" y="136"/>
                  </a:cubicBezTo>
                  <a:cubicBezTo>
                    <a:pt x="116" y="136"/>
                    <a:pt x="116" y="136"/>
                    <a:pt x="116" y="136"/>
                  </a:cubicBezTo>
                  <a:cubicBezTo>
                    <a:pt x="116" y="136"/>
                    <a:pt x="116" y="136"/>
                    <a:pt x="116" y="136"/>
                  </a:cubicBezTo>
                  <a:cubicBezTo>
                    <a:pt x="115" y="136"/>
                    <a:pt x="115" y="137"/>
                    <a:pt x="115" y="140"/>
                  </a:cubicBezTo>
                  <a:cubicBezTo>
                    <a:pt x="115" y="145"/>
                    <a:pt x="113" y="149"/>
                    <a:pt x="108" y="150"/>
                  </a:cubicBezTo>
                  <a:cubicBezTo>
                    <a:pt x="105" y="151"/>
                    <a:pt x="105" y="151"/>
                    <a:pt x="105" y="151"/>
                  </a:cubicBezTo>
                  <a:cubicBezTo>
                    <a:pt x="104" y="148"/>
                    <a:pt x="104" y="148"/>
                    <a:pt x="104" y="148"/>
                  </a:cubicBezTo>
                  <a:cubicBezTo>
                    <a:pt x="103" y="137"/>
                    <a:pt x="98" y="127"/>
                    <a:pt x="89" y="118"/>
                  </a:cubicBezTo>
                  <a:cubicBezTo>
                    <a:pt x="87" y="116"/>
                    <a:pt x="85" y="114"/>
                    <a:pt x="83" y="112"/>
                  </a:cubicBezTo>
                  <a:cubicBezTo>
                    <a:pt x="77" y="106"/>
                    <a:pt x="71" y="100"/>
                    <a:pt x="67" y="92"/>
                  </a:cubicBezTo>
                  <a:cubicBezTo>
                    <a:pt x="65" y="89"/>
                    <a:pt x="65" y="89"/>
                    <a:pt x="65" y="89"/>
                  </a:cubicBezTo>
                  <a:cubicBezTo>
                    <a:pt x="69" y="88"/>
                    <a:pt x="69" y="88"/>
                    <a:pt x="69" y="88"/>
                  </a:cubicBezTo>
                  <a:cubicBezTo>
                    <a:pt x="71" y="87"/>
                    <a:pt x="73" y="86"/>
                    <a:pt x="74" y="84"/>
                  </a:cubicBezTo>
                  <a:cubicBezTo>
                    <a:pt x="75" y="83"/>
                    <a:pt x="75" y="82"/>
                    <a:pt x="76" y="81"/>
                  </a:cubicBezTo>
                  <a:cubicBezTo>
                    <a:pt x="76" y="80"/>
                    <a:pt x="77" y="79"/>
                    <a:pt x="77" y="78"/>
                  </a:cubicBezTo>
                  <a:cubicBezTo>
                    <a:pt x="78" y="76"/>
                    <a:pt x="80" y="73"/>
                    <a:pt x="82" y="71"/>
                  </a:cubicBezTo>
                  <a:cubicBezTo>
                    <a:pt x="85" y="69"/>
                    <a:pt x="88" y="69"/>
                    <a:pt x="90" y="69"/>
                  </a:cubicBezTo>
                  <a:cubicBezTo>
                    <a:pt x="91" y="69"/>
                    <a:pt x="91" y="69"/>
                    <a:pt x="91" y="69"/>
                  </a:cubicBezTo>
                  <a:cubicBezTo>
                    <a:pt x="92" y="69"/>
                    <a:pt x="94" y="68"/>
                    <a:pt x="94" y="68"/>
                  </a:cubicBezTo>
                  <a:cubicBezTo>
                    <a:pt x="94" y="67"/>
                    <a:pt x="94" y="67"/>
                    <a:pt x="95" y="67"/>
                  </a:cubicBezTo>
                  <a:cubicBezTo>
                    <a:pt x="95" y="66"/>
                    <a:pt x="96" y="64"/>
                    <a:pt x="99" y="64"/>
                  </a:cubicBezTo>
                  <a:cubicBezTo>
                    <a:pt x="104" y="64"/>
                    <a:pt x="104" y="64"/>
                    <a:pt x="104" y="64"/>
                  </a:cubicBezTo>
                  <a:cubicBezTo>
                    <a:pt x="104" y="64"/>
                    <a:pt x="105" y="64"/>
                    <a:pt x="106" y="64"/>
                  </a:cubicBezTo>
                  <a:cubicBezTo>
                    <a:pt x="106" y="64"/>
                    <a:pt x="107" y="64"/>
                    <a:pt x="108" y="64"/>
                  </a:cubicBezTo>
                  <a:cubicBezTo>
                    <a:pt x="108" y="64"/>
                    <a:pt x="108" y="64"/>
                    <a:pt x="109" y="64"/>
                  </a:cubicBezTo>
                  <a:cubicBezTo>
                    <a:pt x="109" y="64"/>
                    <a:pt x="109" y="63"/>
                    <a:pt x="109" y="63"/>
                  </a:cubicBezTo>
                  <a:cubicBezTo>
                    <a:pt x="109" y="61"/>
                    <a:pt x="110" y="59"/>
                    <a:pt x="114" y="59"/>
                  </a:cubicBezTo>
                  <a:cubicBezTo>
                    <a:pt x="114" y="59"/>
                    <a:pt x="114" y="59"/>
                    <a:pt x="115" y="59"/>
                  </a:cubicBezTo>
                  <a:cubicBezTo>
                    <a:pt x="115" y="59"/>
                    <a:pt x="115" y="59"/>
                    <a:pt x="116" y="59"/>
                  </a:cubicBezTo>
                  <a:cubicBezTo>
                    <a:pt x="128" y="59"/>
                    <a:pt x="128" y="59"/>
                    <a:pt x="128" y="59"/>
                  </a:cubicBezTo>
                  <a:cubicBezTo>
                    <a:pt x="129" y="61"/>
                    <a:pt x="129" y="61"/>
                    <a:pt x="129" y="61"/>
                  </a:cubicBezTo>
                  <a:cubicBezTo>
                    <a:pt x="130" y="61"/>
                    <a:pt x="131" y="60"/>
                    <a:pt x="132" y="60"/>
                  </a:cubicBezTo>
                  <a:cubicBezTo>
                    <a:pt x="132" y="60"/>
                    <a:pt x="132" y="60"/>
                    <a:pt x="133" y="60"/>
                  </a:cubicBezTo>
                  <a:cubicBezTo>
                    <a:pt x="133" y="59"/>
                    <a:pt x="133" y="59"/>
                    <a:pt x="133" y="58"/>
                  </a:cubicBezTo>
                  <a:cubicBezTo>
                    <a:pt x="132" y="58"/>
                    <a:pt x="132" y="57"/>
                    <a:pt x="131" y="56"/>
                  </a:cubicBezTo>
                  <a:cubicBezTo>
                    <a:pt x="128" y="55"/>
                    <a:pt x="127" y="53"/>
                    <a:pt x="127" y="51"/>
                  </a:cubicBezTo>
                  <a:cubicBezTo>
                    <a:pt x="126" y="51"/>
                    <a:pt x="126" y="50"/>
                    <a:pt x="126" y="50"/>
                  </a:cubicBezTo>
                  <a:cubicBezTo>
                    <a:pt x="124" y="48"/>
                    <a:pt x="123" y="47"/>
                    <a:pt x="122" y="47"/>
                  </a:cubicBezTo>
                  <a:cubicBezTo>
                    <a:pt x="118" y="46"/>
                    <a:pt x="118" y="41"/>
                    <a:pt x="118" y="40"/>
                  </a:cubicBezTo>
                  <a:cubicBezTo>
                    <a:pt x="118" y="39"/>
                    <a:pt x="118" y="39"/>
                    <a:pt x="118" y="39"/>
                  </a:cubicBezTo>
                  <a:cubicBezTo>
                    <a:pt x="118" y="30"/>
                    <a:pt x="118" y="30"/>
                    <a:pt x="118" y="30"/>
                  </a:cubicBezTo>
                  <a:cubicBezTo>
                    <a:pt x="122" y="31"/>
                    <a:pt x="122" y="31"/>
                    <a:pt x="122" y="31"/>
                  </a:cubicBezTo>
                  <a:cubicBezTo>
                    <a:pt x="122" y="31"/>
                    <a:pt x="123" y="31"/>
                    <a:pt x="123" y="31"/>
                  </a:cubicBezTo>
                  <a:cubicBezTo>
                    <a:pt x="123" y="31"/>
                    <a:pt x="123" y="30"/>
                    <a:pt x="123" y="29"/>
                  </a:cubicBezTo>
                  <a:cubicBezTo>
                    <a:pt x="123" y="29"/>
                    <a:pt x="123" y="28"/>
                    <a:pt x="123" y="27"/>
                  </a:cubicBezTo>
                  <a:cubicBezTo>
                    <a:pt x="123" y="26"/>
                    <a:pt x="124" y="24"/>
                    <a:pt x="123" y="23"/>
                  </a:cubicBezTo>
                  <a:cubicBezTo>
                    <a:pt x="123" y="23"/>
                    <a:pt x="122" y="23"/>
                    <a:pt x="122" y="23"/>
                  </a:cubicBezTo>
                  <a:cubicBezTo>
                    <a:pt x="120" y="23"/>
                    <a:pt x="120" y="22"/>
                    <a:pt x="119" y="22"/>
                  </a:cubicBezTo>
                  <a:cubicBezTo>
                    <a:pt x="118" y="20"/>
                    <a:pt x="118" y="19"/>
                    <a:pt x="118" y="18"/>
                  </a:cubicBezTo>
                  <a:cubicBezTo>
                    <a:pt x="118" y="18"/>
                    <a:pt x="118" y="18"/>
                    <a:pt x="118" y="17"/>
                  </a:cubicBezTo>
                  <a:cubicBezTo>
                    <a:pt x="118" y="17"/>
                    <a:pt x="118" y="16"/>
                    <a:pt x="118" y="16"/>
                  </a:cubicBezTo>
                  <a:cubicBezTo>
                    <a:pt x="119" y="15"/>
                    <a:pt x="119" y="14"/>
                    <a:pt x="119" y="14"/>
                  </a:cubicBezTo>
                  <a:cubicBezTo>
                    <a:pt x="118" y="14"/>
                    <a:pt x="118" y="14"/>
                    <a:pt x="118" y="14"/>
                  </a:cubicBezTo>
                  <a:cubicBezTo>
                    <a:pt x="118" y="14"/>
                    <a:pt x="117" y="14"/>
                    <a:pt x="117" y="14"/>
                  </a:cubicBezTo>
                  <a:cubicBezTo>
                    <a:pt x="115" y="14"/>
                    <a:pt x="114" y="12"/>
                    <a:pt x="114" y="9"/>
                  </a:cubicBezTo>
                  <a:cubicBezTo>
                    <a:pt x="114" y="0"/>
                    <a:pt x="114" y="0"/>
                    <a:pt x="114" y="0"/>
                  </a:cubicBezTo>
                  <a:cubicBezTo>
                    <a:pt x="119" y="3"/>
                    <a:pt x="119" y="3"/>
                    <a:pt x="119" y="3"/>
                  </a:cubicBezTo>
                  <a:cubicBezTo>
                    <a:pt x="126" y="7"/>
                    <a:pt x="132" y="10"/>
                    <a:pt x="139" y="13"/>
                  </a:cubicBezTo>
                  <a:cubicBezTo>
                    <a:pt x="147" y="17"/>
                    <a:pt x="156" y="22"/>
                    <a:pt x="164" y="27"/>
                  </a:cubicBezTo>
                  <a:cubicBezTo>
                    <a:pt x="172" y="31"/>
                    <a:pt x="179" y="36"/>
                    <a:pt x="185" y="41"/>
                  </a:cubicBezTo>
                  <a:cubicBezTo>
                    <a:pt x="186" y="42"/>
                    <a:pt x="188" y="44"/>
                    <a:pt x="189" y="45"/>
                  </a:cubicBezTo>
                  <a:cubicBezTo>
                    <a:pt x="191" y="45"/>
                    <a:pt x="191" y="45"/>
                    <a:pt x="191" y="45"/>
                  </a:cubicBezTo>
                  <a:cubicBezTo>
                    <a:pt x="192" y="45"/>
                    <a:pt x="195" y="45"/>
                    <a:pt x="196" y="48"/>
                  </a:cubicBezTo>
                  <a:cubicBezTo>
                    <a:pt x="196" y="48"/>
                    <a:pt x="196" y="49"/>
                    <a:pt x="196" y="49"/>
                  </a:cubicBezTo>
                  <a:cubicBezTo>
                    <a:pt x="196" y="51"/>
                    <a:pt x="198" y="52"/>
                    <a:pt x="201" y="54"/>
                  </a:cubicBezTo>
                  <a:cubicBezTo>
                    <a:pt x="202" y="54"/>
                    <a:pt x="203" y="54"/>
                    <a:pt x="205" y="54"/>
                  </a:cubicBezTo>
                  <a:cubicBezTo>
                    <a:pt x="208" y="54"/>
                    <a:pt x="208" y="54"/>
                    <a:pt x="208" y="54"/>
                  </a:cubicBezTo>
                  <a:cubicBezTo>
                    <a:pt x="209" y="56"/>
                    <a:pt x="209" y="56"/>
                    <a:pt x="209" y="56"/>
                  </a:cubicBezTo>
                  <a:cubicBezTo>
                    <a:pt x="210" y="58"/>
                    <a:pt x="211" y="59"/>
                    <a:pt x="211" y="61"/>
                  </a:cubicBezTo>
                  <a:cubicBezTo>
                    <a:pt x="213" y="63"/>
                    <a:pt x="215" y="65"/>
                    <a:pt x="217" y="67"/>
                  </a:cubicBezTo>
                  <a:cubicBezTo>
                    <a:pt x="219" y="68"/>
                    <a:pt x="220" y="69"/>
                    <a:pt x="222" y="69"/>
                  </a:cubicBezTo>
                  <a:cubicBezTo>
                    <a:pt x="227" y="69"/>
                    <a:pt x="227" y="69"/>
                    <a:pt x="227" y="69"/>
                  </a:cubicBezTo>
                  <a:cubicBezTo>
                    <a:pt x="228" y="71"/>
                    <a:pt x="228" y="71"/>
                    <a:pt x="228" y="71"/>
                  </a:cubicBezTo>
                  <a:cubicBezTo>
                    <a:pt x="228" y="71"/>
                    <a:pt x="229" y="72"/>
                    <a:pt x="229" y="73"/>
                  </a:cubicBezTo>
                  <a:cubicBezTo>
                    <a:pt x="230" y="75"/>
                    <a:pt x="232" y="78"/>
                    <a:pt x="235" y="80"/>
                  </a:cubicBezTo>
                  <a:cubicBezTo>
                    <a:pt x="236" y="81"/>
                    <a:pt x="238" y="82"/>
                    <a:pt x="240" y="83"/>
                  </a:cubicBezTo>
                  <a:cubicBezTo>
                    <a:pt x="241" y="83"/>
                    <a:pt x="243" y="84"/>
                    <a:pt x="244" y="84"/>
                  </a:cubicBezTo>
                  <a:cubicBezTo>
                    <a:pt x="247" y="86"/>
                    <a:pt x="250" y="89"/>
                    <a:pt x="251" y="91"/>
                  </a:cubicBezTo>
                  <a:cubicBezTo>
                    <a:pt x="252" y="91"/>
                    <a:pt x="253" y="92"/>
                    <a:pt x="253" y="93"/>
                  </a:cubicBezTo>
                  <a:cubicBezTo>
                    <a:pt x="257" y="97"/>
                    <a:pt x="259" y="100"/>
                    <a:pt x="264" y="102"/>
                  </a:cubicBezTo>
                  <a:cubicBezTo>
                    <a:pt x="265" y="102"/>
                    <a:pt x="265" y="102"/>
                    <a:pt x="265" y="102"/>
                  </a:cubicBezTo>
                  <a:cubicBezTo>
                    <a:pt x="266" y="103"/>
                    <a:pt x="266" y="103"/>
                    <a:pt x="266" y="103"/>
                  </a:cubicBezTo>
                  <a:cubicBezTo>
                    <a:pt x="270" y="110"/>
                    <a:pt x="276" y="116"/>
                    <a:pt x="282" y="122"/>
                  </a:cubicBezTo>
                  <a:cubicBezTo>
                    <a:pt x="285" y="125"/>
                    <a:pt x="288" y="128"/>
                    <a:pt x="292" y="131"/>
                  </a:cubicBezTo>
                  <a:cubicBezTo>
                    <a:pt x="294" y="132"/>
                    <a:pt x="295" y="133"/>
                    <a:pt x="297" y="135"/>
                  </a:cubicBezTo>
                  <a:cubicBezTo>
                    <a:pt x="299" y="136"/>
                    <a:pt x="299" y="138"/>
                    <a:pt x="299" y="139"/>
                  </a:cubicBezTo>
                  <a:cubicBezTo>
                    <a:pt x="300" y="139"/>
                    <a:pt x="300" y="139"/>
                    <a:pt x="300" y="140"/>
                  </a:cubicBezTo>
                  <a:cubicBezTo>
                    <a:pt x="301" y="142"/>
                    <a:pt x="303" y="143"/>
                    <a:pt x="305" y="145"/>
                  </a:cubicBezTo>
                  <a:cubicBezTo>
                    <a:pt x="307" y="146"/>
                    <a:pt x="310" y="148"/>
                    <a:pt x="311" y="151"/>
                  </a:cubicBezTo>
                  <a:cubicBezTo>
                    <a:pt x="312" y="153"/>
                    <a:pt x="313" y="154"/>
                    <a:pt x="314" y="156"/>
                  </a:cubicBezTo>
                  <a:cubicBezTo>
                    <a:pt x="314" y="157"/>
                    <a:pt x="315" y="159"/>
                    <a:pt x="316" y="160"/>
                  </a:cubicBezTo>
                  <a:cubicBezTo>
                    <a:pt x="317" y="163"/>
                    <a:pt x="319" y="165"/>
                    <a:pt x="322" y="166"/>
                  </a:cubicBezTo>
                  <a:cubicBezTo>
                    <a:pt x="323" y="167"/>
                    <a:pt x="324" y="167"/>
                    <a:pt x="325" y="168"/>
                  </a:cubicBezTo>
                  <a:cubicBezTo>
                    <a:pt x="326" y="168"/>
                    <a:pt x="327" y="169"/>
                    <a:pt x="327" y="170"/>
                  </a:cubicBezTo>
                  <a:cubicBezTo>
                    <a:pt x="327" y="170"/>
                    <a:pt x="327" y="171"/>
                    <a:pt x="328" y="171"/>
                  </a:cubicBezTo>
                  <a:cubicBezTo>
                    <a:pt x="328" y="171"/>
                    <a:pt x="328" y="172"/>
                    <a:pt x="329" y="173"/>
                  </a:cubicBezTo>
                  <a:cubicBezTo>
                    <a:pt x="330" y="173"/>
                    <a:pt x="330" y="173"/>
                    <a:pt x="330" y="173"/>
                  </a:cubicBezTo>
                  <a:cubicBezTo>
                    <a:pt x="331" y="175"/>
                    <a:pt x="332" y="177"/>
                    <a:pt x="332" y="179"/>
                  </a:cubicBezTo>
                  <a:cubicBezTo>
                    <a:pt x="332" y="180"/>
                    <a:pt x="333" y="181"/>
                    <a:pt x="333" y="182"/>
                  </a:cubicBezTo>
                  <a:cubicBezTo>
                    <a:pt x="334" y="183"/>
                    <a:pt x="335" y="184"/>
                    <a:pt x="336" y="185"/>
                  </a:cubicBezTo>
                  <a:cubicBezTo>
                    <a:pt x="337" y="185"/>
                    <a:pt x="337" y="185"/>
                    <a:pt x="337" y="185"/>
                  </a:cubicBezTo>
                  <a:cubicBezTo>
                    <a:pt x="339" y="186"/>
                    <a:pt x="341" y="187"/>
                    <a:pt x="342" y="189"/>
                  </a:cubicBezTo>
                  <a:cubicBezTo>
                    <a:pt x="342" y="190"/>
                    <a:pt x="342" y="191"/>
                    <a:pt x="343" y="192"/>
                  </a:cubicBezTo>
                  <a:cubicBezTo>
                    <a:pt x="344" y="193"/>
                    <a:pt x="345" y="194"/>
                    <a:pt x="346" y="197"/>
                  </a:cubicBezTo>
                  <a:cubicBezTo>
                    <a:pt x="346" y="198"/>
                    <a:pt x="346" y="199"/>
                    <a:pt x="346" y="200"/>
                  </a:cubicBezTo>
                  <a:cubicBezTo>
                    <a:pt x="346" y="200"/>
                    <a:pt x="346" y="200"/>
                    <a:pt x="346" y="200"/>
                  </a:cubicBezTo>
                  <a:cubicBezTo>
                    <a:pt x="346" y="200"/>
                    <a:pt x="347" y="201"/>
                    <a:pt x="347" y="201"/>
                  </a:cubicBezTo>
                  <a:cubicBezTo>
                    <a:pt x="350" y="201"/>
                    <a:pt x="351" y="203"/>
                    <a:pt x="352" y="204"/>
                  </a:cubicBezTo>
                  <a:cubicBezTo>
                    <a:pt x="352" y="204"/>
                    <a:pt x="352" y="205"/>
                    <a:pt x="352" y="205"/>
                  </a:cubicBezTo>
                  <a:cubicBezTo>
                    <a:pt x="352" y="206"/>
                    <a:pt x="352" y="206"/>
                    <a:pt x="352" y="206"/>
                  </a:cubicBezTo>
                  <a:cubicBezTo>
                    <a:pt x="353" y="206"/>
                    <a:pt x="354" y="207"/>
                    <a:pt x="355" y="209"/>
                  </a:cubicBezTo>
                  <a:cubicBezTo>
                    <a:pt x="355" y="210"/>
                    <a:pt x="356" y="212"/>
                    <a:pt x="356" y="213"/>
                  </a:cubicBezTo>
                  <a:cubicBezTo>
                    <a:pt x="356" y="214"/>
                    <a:pt x="356" y="214"/>
                    <a:pt x="356" y="215"/>
                  </a:cubicBezTo>
                  <a:cubicBezTo>
                    <a:pt x="356" y="215"/>
                    <a:pt x="356" y="215"/>
                    <a:pt x="356" y="215"/>
                  </a:cubicBezTo>
                  <a:cubicBezTo>
                    <a:pt x="356" y="215"/>
                    <a:pt x="357" y="215"/>
                    <a:pt x="358" y="215"/>
                  </a:cubicBezTo>
                  <a:cubicBezTo>
                    <a:pt x="360" y="215"/>
                    <a:pt x="360" y="215"/>
                    <a:pt x="360" y="215"/>
                  </a:cubicBezTo>
                  <a:cubicBezTo>
                    <a:pt x="360" y="221"/>
                    <a:pt x="360" y="221"/>
                    <a:pt x="360" y="221"/>
                  </a:cubicBezTo>
                  <a:cubicBezTo>
                    <a:pt x="360" y="222"/>
                    <a:pt x="360" y="222"/>
                    <a:pt x="360" y="223"/>
                  </a:cubicBezTo>
                  <a:cubicBezTo>
                    <a:pt x="360" y="223"/>
                    <a:pt x="360" y="224"/>
                    <a:pt x="360" y="224"/>
                  </a:cubicBezTo>
                  <a:cubicBezTo>
                    <a:pt x="361" y="224"/>
                    <a:pt x="362" y="224"/>
                    <a:pt x="362" y="224"/>
                  </a:cubicBezTo>
                  <a:cubicBezTo>
                    <a:pt x="364" y="224"/>
                    <a:pt x="364" y="224"/>
                    <a:pt x="364" y="224"/>
                  </a:cubicBezTo>
                  <a:cubicBezTo>
                    <a:pt x="365" y="227"/>
                    <a:pt x="365" y="227"/>
                    <a:pt x="365" y="227"/>
                  </a:cubicBezTo>
                  <a:cubicBezTo>
                    <a:pt x="365" y="227"/>
                    <a:pt x="366" y="228"/>
                    <a:pt x="366" y="229"/>
                  </a:cubicBezTo>
                  <a:cubicBezTo>
                    <a:pt x="367" y="230"/>
                    <a:pt x="369" y="231"/>
                    <a:pt x="369" y="233"/>
                  </a:cubicBezTo>
                  <a:cubicBezTo>
                    <a:pt x="370" y="235"/>
                    <a:pt x="370" y="236"/>
                    <a:pt x="370" y="237"/>
                  </a:cubicBezTo>
                  <a:cubicBezTo>
                    <a:pt x="370" y="237"/>
                    <a:pt x="370" y="238"/>
                    <a:pt x="370" y="238"/>
                  </a:cubicBezTo>
                  <a:cubicBezTo>
                    <a:pt x="370" y="238"/>
                    <a:pt x="370" y="238"/>
                    <a:pt x="370" y="238"/>
                  </a:cubicBezTo>
                  <a:cubicBezTo>
                    <a:pt x="371" y="238"/>
                    <a:pt x="371" y="238"/>
                    <a:pt x="371" y="238"/>
                  </a:cubicBezTo>
                  <a:cubicBezTo>
                    <a:pt x="373" y="238"/>
                    <a:pt x="375" y="240"/>
                    <a:pt x="375" y="243"/>
                  </a:cubicBezTo>
                  <a:cubicBezTo>
                    <a:pt x="375" y="247"/>
                    <a:pt x="375" y="247"/>
                    <a:pt x="375" y="247"/>
                  </a:cubicBezTo>
                  <a:cubicBezTo>
                    <a:pt x="374" y="247"/>
                    <a:pt x="374" y="247"/>
                    <a:pt x="374" y="247"/>
                  </a:cubicBezTo>
                  <a:cubicBezTo>
                    <a:pt x="374" y="247"/>
                    <a:pt x="374" y="247"/>
                    <a:pt x="374" y="247"/>
                  </a:cubicBezTo>
                  <a:cubicBezTo>
                    <a:pt x="374" y="247"/>
                    <a:pt x="374" y="247"/>
                    <a:pt x="374" y="247"/>
                  </a:cubicBezTo>
                  <a:cubicBezTo>
                    <a:pt x="375" y="247"/>
                    <a:pt x="375" y="248"/>
                    <a:pt x="376" y="248"/>
                  </a:cubicBezTo>
                  <a:cubicBezTo>
                    <a:pt x="379" y="248"/>
                    <a:pt x="379" y="248"/>
                    <a:pt x="379" y="248"/>
                  </a:cubicBezTo>
                  <a:cubicBezTo>
                    <a:pt x="379" y="251"/>
                    <a:pt x="379" y="251"/>
                    <a:pt x="379" y="251"/>
                  </a:cubicBezTo>
                  <a:cubicBezTo>
                    <a:pt x="379" y="252"/>
                    <a:pt x="379" y="252"/>
                    <a:pt x="379" y="253"/>
                  </a:cubicBezTo>
                  <a:cubicBezTo>
                    <a:pt x="379" y="254"/>
                    <a:pt x="379" y="256"/>
                    <a:pt x="379" y="257"/>
                  </a:cubicBezTo>
                  <a:cubicBezTo>
                    <a:pt x="380" y="257"/>
                    <a:pt x="381" y="257"/>
                    <a:pt x="381" y="257"/>
                  </a:cubicBezTo>
                  <a:cubicBezTo>
                    <a:pt x="384" y="257"/>
                    <a:pt x="384" y="257"/>
                    <a:pt x="384" y="257"/>
                  </a:cubicBezTo>
                  <a:cubicBezTo>
                    <a:pt x="384" y="264"/>
                    <a:pt x="384" y="264"/>
                    <a:pt x="384" y="264"/>
                  </a:cubicBezTo>
                  <a:cubicBezTo>
                    <a:pt x="384" y="264"/>
                    <a:pt x="384" y="265"/>
                    <a:pt x="384" y="265"/>
                  </a:cubicBezTo>
                  <a:cubicBezTo>
                    <a:pt x="384" y="266"/>
                    <a:pt x="384" y="266"/>
                    <a:pt x="384" y="266"/>
                  </a:cubicBezTo>
                  <a:cubicBezTo>
                    <a:pt x="384" y="267"/>
                    <a:pt x="385" y="267"/>
                    <a:pt x="386" y="267"/>
                  </a:cubicBezTo>
                  <a:cubicBezTo>
                    <a:pt x="388" y="267"/>
                    <a:pt x="388" y="267"/>
                    <a:pt x="388" y="267"/>
                  </a:cubicBezTo>
                  <a:cubicBezTo>
                    <a:pt x="389" y="270"/>
                    <a:pt x="389" y="270"/>
                    <a:pt x="389" y="270"/>
                  </a:cubicBezTo>
                  <a:cubicBezTo>
                    <a:pt x="389" y="271"/>
                    <a:pt x="389" y="272"/>
                    <a:pt x="389" y="273"/>
                  </a:cubicBezTo>
                  <a:cubicBezTo>
                    <a:pt x="388" y="274"/>
                    <a:pt x="388" y="275"/>
                    <a:pt x="389" y="276"/>
                  </a:cubicBezTo>
                  <a:cubicBezTo>
                    <a:pt x="389" y="276"/>
                    <a:pt x="389" y="276"/>
                    <a:pt x="389" y="276"/>
                  </a:cubicBezTo>
                  <a:cubicBezTo>
                    <a:pt x="389" y="276"/>
                    <a:pt x="390" y="276"/>
                    <a:pt x="390" y="276"/>
                  </a:cubicBezTo>
                  <a:cubicBezTo>
                    <a:pt x="391" y="276"/>
                    <a:pt x="392" y="277"/>
                    <a:pt x="393" y="277"/>
                  </a:cubicBezTo>
                  <a:cubicBezTo>
                    <a:pt x="394" y="279"/>
                    <a:pt x="394" y="280"/>
                    <a:pt x="393" y="281"/>
                  </a:cubicBezTo>
                  <a:cubicBezTo>
                    <a:pt x="393" y="281"/>
                    <a:pt x="393" y="281"/>
                    <a:pt x="393" y="282"/>
                  </a:cubicBezTo>
                  <a:cubicBezTo>
                    <a:pt x="393" y="284"/>
                    <a:pt x="393" y="286"/>
                    <a:pt x="392" y="288"/>
                  </a:cubicBezTo>
                  <a:cubicBezTo>
                    <a:pt x="392" y="289"/>
                    <a:pt x="392" y="290"/>
                    <a:pt x="392" y="291"/>
                  </a:cubicBezTo>
                  <a:cubicBezTo>
                    <a:pt x="391" y="293"/>
                    <a:pt x="391" y="296"/>
                    <a:pt x="391" y="299"/>
                  </a:cubicBezTo>
                  <a:cubicBezTo>
                    <a:pt x="391" y="305"/>
                    <a:pt x="392" y="311"/>
                    <a:pt x="393" y="319"/>
                  </a:cubicBezTo>
                  <a:cubicBezTo>
                    <a:pt x="395" y="334"/>
                    <a:pt x="399" y="348"/>
                    <a:pt x="403" y="358"/>
                  </a:cubicBezTo>
                  <a:cubicBezTo>
                    <a:pt x="405" y="365"/>
                    <a:pt x="405" y="365"/>
                    <a:pt x="405" y="365"/>
                  </a:cubicBezTo>
                  <a:cubicBezTo>
                    <a:pt x="398" y="362"/>
                    <a:pt x="398" y="362"/>
                    <a:pt x="398" y="362"/>
                  </a:cubicBezTo>
                  <a:cubicBezTo>
                    <a:pt x="395" y="361"/>
                    <a:pt x="392" y="359"/>
                    <a:pt x="389" y="356"/>
                  </a:cubicBezTo>
                  <a:cubicBezTo>
                    <a:pt x="388" y="353"/>
                    <a:pt x="387" y="351"/>
                    <a:pt x="387" y="349"/>
                  </a:cubicBezTo>
                  <a:cubicBezTo>
                    <a:pt x="387" y="349"/>
                    <a:pt x="387" y="349"/>
                    <a:pt x="387" y="349"/>
                  </a:cubicBezTo>
                  <a:cubicBezTo>
                    <a:pt x="383" y="348"/>
                    <a:pt x="382" y="346"/>
                    <a:pt x="382" y="344"/>
                  </a:cubicBezTo>
                  <a:cubicBezTo>
                    <a:pt x="382" y="337"/>
                    <a:pt x="382" y="337"/>
                    <a:pt x="382" y="337"/>
                  </a:cubicBezTo>
                  <a:cubicBezTo>
                    <a:pt x="382" y="336"/>
                    <a:pt x="382" y="335"/>
                    <a:pt x="382" y="334"/>
                  </a:cubicBezTo>
                  <a:cubicBezTo>
                    <a:pt x="382" y="334"/>
                    <a:pt x="382" y="334"/>
                    <a:pt x="382" y="334"/>
                  </a:cubicBezTo>
                  <a:cubicBezTo>
                    <a:pt x="382" y="334"/>
                    <a:pt x="382" y="334"/>
                    <a:pt x="381" y="334"/>
                  </a:cubicBezTo>
                  <a:cubicBezTo>
                    <a:pt x="377" y="334"/>
                    <a:pt x="378" y="329"/>
                    <a:pt x="378" y="328"/>
                  </a:cubicBezTo>
                  <a:cubicBezTo>
                    <a:pt x="378" y="327"/>
                    <a:pt x="378" y="326"/>
                    <a:pt x="378" y="325"/>
                  </a:cubicBezTo>
                  <a:cubicBezTo>
                    <a:pt x="378" y="325"/>
                    <a:pt x="378" y="325"/>
                    <a:pt x="377" y="325"/>
                  </a:cubicBezTo>
                  <a:cubicBezTo>
                    <a:pt x="376" y="325"/>
                    <a:pt x="374" y="325"/>
                    <a:pt x="373" y="322"/>
                  </a:cubicBezTo>
                  <a:cubicBezTo>
                    <a:pt x="373" y="321"/>
                    <a:pt x="372" y="321"/>
                    <a:pt x="371" y="320"/>
                  </a:cubicBezTo>
                  <a:cubicBezTo>
                    <a:pt x="370" y="318"/>
                    <a:pt x="369" y="317"/>
                    <a:pt x="369" y="315"/>
                  </a:cubicBezTo>
                  <a:cubicBezTo>
                    <a:pt x="368" y="314"/>
                    <a:pt x="368" y="313"/>
                    <a:pt x="368" y="312"/>
                  </a:cubicBezTo>
                  <a:cubicBezTo>
                    <a:pt x="368" y="311"/>
                    <a:pt x="368" y="311"/>
                    <a:pt x="368" y="311"/>
                  </a:cubicBezTo>
                  <a:cubicBezTo>
                    <a:pt x="368" y="311"/>
                    <a:pt x="368" y="311"/>
                    <a:pt x="368" y="311"/>
                  </a:cubicBezTo>
                  <a:cubicBezTo>
                    <a:pt x="367" y="311"/>
                    <a:pt x="367" y="311"/>
                    <a:pt x="367" y="311"/>
                  </a:cubicBezTo>
                  <a:cubicBezTo>
                    <a:pt x="365" y="311"/>
                    <a:pt x="364" y="309"/>
                    <a:pt x="364" y="306"/>
                  </a:cubicBezTo>
                  <a:cubicBezTo>
                    <a:pt x="364" y="304"/>
                    <a:pt x="364" y="304"/>
                    <a:pt x="364" y="304"/>
                  </a:cubicBezTo>
                  <a:cubicBezTo>
                    <a:pt x="364" y="303"/>
                    <a:pt x="364" y="302"/>
                    <a:pt x="363" y="301"/>
                  </a:cubicBezTo>
                  <a:cubicBezTo>
                    <a:pt x="363" y="301"/>
                    <a:pt x="363" y="301"/>
                    <a:pt x="363" y="301"/>
                  </a:cubicBezTo>
                  <a:cubicBezTo>
                    <a:pt x="363" y="301"/>
                    <a:pt x="363" y="301"/>
                    <a:pt x="362" y="301"/>
                  </a:cubicBezTo>
                  <a:cubicBezTo>
                    <a:pt x="358" y="301"/>
                    <a:pt x="359" y="296"/>
                    <a:pt x="359" y="295"/>
                  </a:cubicBezTo>
                  <a:cubicBezTo>
                    <a:pt x="359" y="294"/>
                    <a:pt x="359" y="293"/>
                    <a:pt x="359" y="292"/>
                  </a:cubicBezTo>
                  <a:cubicBezTo>
                    <a:pt x="359" y="292"/>
                    <a:pt x="359" y="292"/>
                    <a:pt x="359" y="292"/>
                  </a:cubicBezTo>
                  <a:cubicBezTo>
                    <a:pt x="355" y="292"/>
                    <a:pt x="354" y="289"/>
                    <a:pt x="354" y="287"/>
                  </a:cubicBezTo>
                  <a:cubicBezTo>
                    <a:pt x="354" y="285"/>
                    <a:pt x="354" y="285"/>
                    <a:pt x="353" y="283"/>
                  </a:cubicBezTo>
                  <a:cubicBezTo>
                    <a:pt x="352" y="280"/>
                    <a:pt x="351" y="279"/>
                    <a:pt x="349" y="278"/>
                  </a:cubicBezTo>
                  <a:cubicBezTo>
                    <a:pt x="349" y="278"/>
                    <a:pt x="348" y="278"/>
                    <a:pt x="347" y="278"/>
                  </a:cubicBezTo>
                  <a:cubicBezTo>
                    <a:pt x="345" y="278"/>
                    <a:pt x="341" y="277"/>
                    <a:pt x="340" y="273"/>
                  </a:cubicBezTo>
                  <a:cubicBezTo>
                    <a:pt x="340" y="271"/>
                    <a:pt x="340" y="270"/>
                    <a:pt x="340" y="270"/>
                  </a:cubicBezTo>
                  <a:cubicBezTo>
                    <a:pt x="340" y="269"/>
                    <a:pt x="340" y="269"/>
                    <a:pt x="340" y="268"/>
                  </a:cubicBezTo>
                  <a:cubicBezTo>
                    <a:pt x="340" y="268"/>
                    <a:pt x="340" y="268"/>
                    <a:pt x="340" y="268"/>
                  </a:cubicBezTo>
                  <a:cubicBezTo>
                    <a:pt x="339" y="268"/>
                    <a:pt x="339" y="268"/>
                    <a:pt x="338" y="268"/>
                  </a:cubicBezTo>
                  <a:cubicBezTo>
                    <a:pt x="335" y="268"/>
                    <a:pt x="335" y="268"/>
                    <a:pt x="335" y="268"/>
                  </a:cubicBezTo>
                  <a:cubicBezTo>
                    <a:pt x="335" y="260"/>
                    <a:pt x="335" y="260"/>
                    <a:pt x="335" y="260"/>
                  </a:cubicBezTo>
                  <a:cubicBezTo>
                    <a:pt x="335" y="258"/>
                    <a:pt x="335" y="256"/>
                    <a:pt x="335" y="254"/>
                  </a:cubicBezTo>
                  <a:cubicBezTo>
                    <a:pt x="335" y="254"/>
                    <a:pt x="335" y="254"/>
                    <a:pt x="335" y="254"/>
                  </a:cubicBezTo>
                  <a:cubicBezTo>
                    <a:pt x="335" y="254"/>
                    <a:pt x="335" y="254"/>
                    <a:pt x="333" y="254"/>
                  </a:cubicBezTo>
                  <a:cubicBezTo>
                    <a:pt x="330" y="254"/>
                    <a:pt x="330" y="254"/>
                    <a:pt x="330" y="254"/>
                  </a:cubicBezTo>
                  <a:cubicBezTo>
                    <a:pt x="331" y="250"/>
                    <a:pt x="331" y="250"/>
                    <a:pt x="331" y="250"/>
                  </a:cubicBezTo>
                  <a:cubicBezTo>
                    <a:pt x="331" y="250"/>
                    <a:pt x="331" y="250"/>
                    <a:pt x="331" y="250"/>
                  </a:cubicBezTo>
                  <a:cubicBezTo>
                    <a:pt x="331" y="250"/>
                    <a:pt x="331" y="250"/>
                    <a:pt x="331" y="250"/>
                  </a:cubicBezTo>
                  <a:cubicBezTo>
                    <a:pt x="331" y="250"/>
                    <a:pt x="330" y="249"/>
                    <a:pt x="329" y="249"/>
                  </a:cubicBezTo>
                  <a:cubicBezTo>
                    <a:pt x="327" y="249"/>
                    <a:pt x="327" y="249"/>
                    <a:pt x="327" y="249"/>
                  </a:cubicBezTo>
                  <a:cubicBezTo>
                    <a:pt x="326" y="247"/>
                    <a:pt x="326" y="247"/>
                    <a:pt x="326" y="247"/>
                  </a:cubicBezTo>
                  <a:cubicBezTo>
                    <a:pt x="325" y="245"/>
                    <a:pt x="324" y="243"/>
                    <a:pt x="323" y="242"/>
                  </a:cubicBezTo>
                  <a:cubicBezTo>
                    <a:pt x="323" y="242"/>
                    <a:pt x="322" y="245"/>
                    <a:pt x="322" y="245"/>
                  </a:cubicBezTo>
                  <a:cubicBezTo>
                    <a:pt x="316" y="245"/>
                    <a:pt x="316" y="245"/>
                    <a:pt x="316" y="245"/>
                  </a:cubicBezTo>
                  <a:cubicBezTo>
                    <a:pt x="320" y="250"/>
                    <a:pt x="324" y="256"/>
                    <a:pt x="327" y="261"/>
                  </a:cubicBezTo>
                  <a:cubicBezTo>
                    <a:pt x="330" y="265"/>
                    <a:pt x="330" y="265"/>
                    <a:pt x="330" y="265"/>
                  </a:cubicBezTo>
                  <a:cubicBezTo>
                    <a:pt x="334" y="270"/>
                    <a:pt x="338" y="276"/>
                    <a:pt x="342" y="282"/>
                  </a:cubicBezTo>
                  <a:cubicBezTo>
                    <a:pt x="343" y="283"/>
                    <a:pt x="344" y="285"/>
                    <a:pt x="346" y="287"/>
                  </a:cubicBezTo>
                  <a:cubicBezTo>
                    <a:pt x="346" y="288"/>
                    <a:pt x="346" y="288"/>
                    <a:pt x="346" y="288"/>
                  </a:cubicBezTo>
                  <a:cubicBezTo>
                    <a:pt x="346" y="289"/>
                    <a:pt x="346" y="289"/>
                    <a:pt x="346" y="289"/>
                  </a:cubicBezTo>
                  <a:cubicBezTo>
                    <a:pt x="346" y="290"/>
                    <a:pt x="346" y="290"/>
                    <a:pt x="346" y="290"/>
                  </a:cubicBezTo>
                  <a:cubicBezTo>
                    <a:pt x="347" y="290"/>
                    <a:pt x="347" y="290"/>
                    <a:pt x="348" y="290"/>
                  </a:cubicBezTo>
                  <a:cubicBezTo>
                    <a:pt x="351" y="290"/>
                    <a:pt x="351" y="290"/>
                    <a:pt x="351" y="290"/>
                  </a:cubicBezTo>
                  <a:cubicBezTo>
                    <a:pt x="351" y="293"/>
                    <a:pt x="351" y="293"/>
                    <a:pt x="351" y="293"/>
                  </a:cubicBezTo>
                  <a:cubicBezTo>
                    <a:pt x="351" y="294"/>
                    <a:pt x="351" y="294"/>
                    <a:pt x="351" y="294"/>
                  </a:cubicBezTo>
                  <a:cubicBezTo>
                    <a:pt x="351" y="296"/>
                    <a:pt x="351" y="297"/>
                    <a:pt x="351" y="299"/>
                  </a:cubicBezTo>
                  <a:cubicBezTo>
                    <a:pt x="351" y="299"/>
                    <a:pt x="351" y="299"/>
                    <a:pt x="351" y="299"/>
                  </a:cubicBezTo>
                  <a:cubicBezTo>
                    <a:pt x="352" y="299"/>
                    <a:pt x="355" y="300"/>
                    <a:pt x="356" y="303"/>
                  </a:cubicBezTo>
                  <a:cubicBezTo>
                    <a:pt x="356" y="304"/>
                    <a:pt x="358" y="306"/>
                    <a:pt x="360" y="307"/>
                  </a:cubicBezTo>
                  <a:cubicBezTo>
                    <a:pt x="360" y="308"/>
                    <a:pt x="360" y="308"/>
                    <a:pt x="360" y="308"/>
                  </a:cubicBezTo>
                  <a:cubicBezTo>
                    <a:pt x="362" y="310"/>
                    <a:pt x="365" y="314"/>
                    <a:pt x="365" y="318"/>
                  </a:cubicBezTo>
                  <a:cubicBezTo>
                    <a:pt x="365" y="318"/>
                    <a:pt x="365" y="318"/>
                    <a:pt x="367" y="319"/>
                  </a:cubicBezTo>
                  <a:cubicBezTo>
                    <a:pt x="371" y="319"/>
                    <a:pt x="371" y="319"/>
                    <a:pt x="371" y="319"/>
                  </a:cubicBezTo>
                  <a:cubicBezTo>
                    <a:pt x="370" y="322"/>
                    <a:pt x="370" y="322"/>
                    <a:pt x="370" y="322"/>
                  </a:cubicBezTo>
                  <a:cubicBezTo>
                    <a:pt x="368" y="330"/>
                    <a:pt x="369" y="336"/>
                    <a:pt x="373" y="340"/>
                  </a:cubicBezTo>
                  <a:cubicBezTo>
                    <a:pt x="374" y="341"/>
                    <a:pt x="375" y="342"/>
                    <a:pt x="376" y="343"/>
                  </a:cubicBezTo>
                  <a:cubicBezTo>
                    <a:pt x="377" y="344"/>
                    <a:pt x="378" y="345"/>
                    <a:pt x="379" y="346"/>
                  </a:cubicBezTo>
                  <a:cubicBezTo>
                    <a:pt x="380" y="348"/>
                    <a:pt x="381" y="349"/>
                    <a:pt x="382" y="350"/>
                  </a:cubicBezTo>
                  <a:cubicBezTo>
                    <a:pt x="383" y="351"/>
                    <a:pt x="383" y="352"/>
                    <a:pt x="383" y="353"/>
                  </a:cubicBezTo>
                  <a:cubicBezTo>
                    <a:pt x="384" y="354"/>
                    <a:pt x="384" y="355"/>
                    <a:pt x="384" y="356"/>
                  </a:cubicBezTo>
                  <a:cubicBezTo>
                    <a:pt x="384" y="356"/>
                    <a:pt x="384" y="356"/>
                    <a:pt x="384" y="356"/>
                  </a:cubicBezTo>
                  <a:cubicBezTo>
                    <a:pt x="384" y="356"/>
                    <a:pt x="384" y="356"/>
                    <a:pt x="385" y="356"/>
                  </a:cubicBezTo>
                  <a:cubicBezTo>
                    <a:pt x="389" y="357"/>
                    <a:pt x="389" y="361"/>
                    <a:pt x="389" y="364"/>
                  </a:cubicBezTo>
                  <a:cubicBezTo>
                    <a:pt x="389" y="364"/>
                    <a:pt x="389" y="365"/>
                    <a:pt x="389" y="365"/>
                  </a:cubicBezTo>
                  <a:cubicBezTo>
                    <a:pt x="389" y="365"/>
                    <a:pt x="389" y="366"/>
                    <a:pt x="390" y="366"/>
                  </a:cubicBezTo>
                  <a:cubicBezTo>
                    <a:pt x="392" y="366"/>
                    <a:pt x="393" y="368"/>
                    <a:pt x="394" y="370"/>
                  </a:cubicBezTo>
                  <a:cubicBezTo>
                    <a:pt x="395" y="370"/>
                    <a:pt x="395" y="371"/>
                    <a:pt x="395" y="371"/>
                  </a:cubicBezTo>
                  <a:cubicBezTo>
                    <a:pt x="396" y="372"/>
                    <a:pt x="398" y="375"/>
                    <a:pt x="398" y="378"/>
                  </a:cubicBezTo>
                  <a:cubicBezTo>
                    <a:pt x="398" y="379"/>
                    <a:pt x="398" y="379"/>
                    <a:pt x="398" y="379"/>
                  </a:cubicBezTo>
                  <a:cubicBezTo>
                    <a:pt x="398" y="379"/>
                    <a:pt x="398" y="379"/>
                    <a:pt x="398" y="379"/>
                  </a:cubicBezTo>
                  <a:cubicBezTo>
                    <a:pt x="398" y="379"/>
                    <a:pt x="398" y="380"/>
                    <a:pt x="398" y="380"/>
                  </a:cubicBezTo>
                  <a:cubicBezTo>
                    <a:pt x="399" y="380"/>
                    <a:pt x="403" y="380"/>
                    <a:pt x="403" y="380"/>
                  </a:cubicBezTo>
                  <a:cubicBezTo>
                    <a:pt x="403" y="394"/>
                    <a:pt x="403" y="394"/>
                    <a:pt x="403" y="394"/>
                  </a:cubicBezTo>
                  <a:cubicBezTo>
                    <a:pt x="404" y="395"/>
                    <a:pt x="405" y="397"/>
                    <a:pt x="405" y="398"/>
                  </a:cubicBezTo>
                  <a:cubicBezTo>
                    <a:pt x="408" y="401"/>
                    <a:pt x="412" y="405"/>
                    <a:pt x="415" y="408"/>
                  </a:cubicBezTo>
                  <a:cubicBezTo>
                    <a:pt x="418" y="411"/>
                    <a:pt x="417" y="415"/>
                    <a:pt x="417" y="418"/>
                  </a:cubicBezTo>
                  <a:cubicBezTo>
                    <a:pt x="417" y="419"/>
                    <a:pt x="417" y="419"/>
                    <a:pt x="417" y="420"/>
                  </a:cubicBezTo>
                  <a:cubicBezTo>
                    <a:pt x="417" y="442"/>
                    <a:pt x="417" y="442"/>
                    <a:pt x="417" y="442"/>
                  </a:cubicBezTo>
                  <a:cubicBezTo>
                    <a:pt x="414" y="443"/>
                    <a:pt x="414" y="443"/>
                    <a:pt x="414" y="443"/>
                  </a:cubicBezTo>
                  <a:cubicBezTo>
                    <a:pt x="414" y="443"/>
                    <a:pt x="413" y="443"/>
                    <a:pt x="413" y="443"/>
                  </a:cubicBezTo>
                  <a:cubicBezTo>
                    <a:pt x="413" y="445"/>
                    <a:pt x="412" y="447"/>
                    <a:pt x="412" y="450"/>
                  </a:cubicBezTo>
                  <a:cubicBezTo>
                    <a:pt x="412" y="451"/>
                    <a:pt x="412" y="452"/>
                    <a:pt x="412" y="453"/>
                  </a:cubicBezTo>
                  <a:cubicBezTo>
                    <a:pt x="412" y="455"/>
                    <a:pt x="412" y="457"/>
                    <a:pt x="412" y="459"/>
                  </a:cubicBezTo>
                  <a:cubicBezTo>
                    <a:pt x="412" y="460"/>
                    <a:pt x="412" y="461"/>
                    <a:pt x="412" y="462"/>
                  </a:cubicBezTo>
                  <a:cubicBezTo>
                    <a:pt x="412" y="465"/>
                    <a:pt x="410" y="466"/>
                    <a:pt x="409" y="466"/>
                  </a:cubicBezTo>
                  <a:cubicBezTo>
                    <a:pt x="409" y="466"/>
                    <a:pt x="409" y="466"/>
                    <a:pt x="409" y="467"/>
                  </a:cubicBezTo>
                  <a:cubicBezTo>
                    <a:pt x="407" y="469"/>
                    <a:pt x="408" y="473"/>
                    <a:pt x="408" y="477"/>
                  </a:cubicBezTo>
                  <a:cubicBezTo>
                    <a:pt x="408" y="478"/>
                    <a:pt x="408" y="478"/>
                    <a:pt x="408" y="478"/>
                  </a:cubicBezTo>
                  <a:cubicBezTo>
                    <a:pt x="408" y="479"/>
                    <a:pt x="407" y="480"/>
                    <a:pt x="407" y="481"/>
                  </a:cubicBezTo>
                  <a:cubicBezTo>
                    <a:pt x="407" y="485"/>
                    <a:pt x="407" y="487"/>
                    <a:pt x="409" y="488"/>
                  </a:cubicBezTo>
                  <a:cubicBezTo>
                    <a:pt x="409" y="488"/>
                    <a:pt x="409" y="488"/>
                    <a:pt x="409" y="488"/>
                  </a:cubicBezTo>
                  <a:cubicBezTo>
                    <a:pt x="411" y="489"/>
                    <a:pt x="412" y="490"/>
                    <a:pt x="412" y="493"/>
                  </a:cubicBezTo>
                  <a:cubicBezTo>
                    <a:pt x="412" y="509"/>
                    <a:pt x="412" y="509"/>
                    <a:pt x="412" y="509"/>
                  </a:cubicBezTo>
                  <a:cubicBezTo>
                    <a:pt x="408" y="509"/>
                    <a:pt x="408" y="509"/>
                    <a:pt x="408" y="509"/>
                  </a:cubicBezTo>
                  <a:cubicBezTo>
                    <a:pt x="408" y="509"/>
                    <a:pt x="408" y="509"/>
                    <a:pt x="408" y="509"/>
                  </a:cubicBezTo>
                  <a:cubicBezTo>
                    <a:pt x="407" y="509"/>
                    <a:pt x="407" y="512"/>
                    <a:pt x="408" y="514"/>
                  </a:cubicBezTo>
                  <a:cubicBezTo>
                    <a:pt x="408" y="514"/>
                    <a:pt x="408" y="515"/>
                    <a:pt x="408" y="515"/>
                  </a:cubicBezTo>
                  <a:cubicBezTo>
                    <a:pt x="408" y="519"/>
                    <a:pt x="408" y="519"/>
                    <a:pt x="408" y="519"/>
                  </a:cubicBezTo>
                  <a:cubicBezTo>
                    <a:pt x="404" y="518"/>
                    <a:pt x="404" y="518"/>
                    <a:pt x="404" y="518"/>
                  </a:cubicBezTo>
                  <a:cubicBezTo>
                    <a:pt x="403" y="518"/>
                    <a:pt x="403" y="518"/>
                    <a:pt x="403" y="518"/>
                  </a:cubicBezTo>
                  <a:cubicBezTo>
                    <a:pt x="403" y="518"/>
                    <a:pt x="403" y="518"/>
                    <a:pt x="403" y="518"/>
                  </a:cubicBezTo>
                  <a:cubicBezTo>
                    <a:pt x="403" y="518"/>
                    <a:pt x="403" y="518"/>
                    <a:pt x="403" y="520"/>
                  </a:cubicBezTo>
                  <a:cubicBezTo>
                    <a:pt x="403" y="521"/>
                    <a:pt x="403" y="521"/>
                    <a:pt x="403" y="521"/>
                  </a:cubicBezTo>
                  <a:cubicBezTo>
                    <a:pt x="402" y="521"/>
                    <a:pt x="402" y="521"/>
                    <a:pt x="402" y="521"/>
                  </a:cubicBezTo>
                  <a:cubicBezTo>
                    <a:pt x="401" y="523"/>
                    <a:pt x="400" y="525"/>
                    <a:pt x="400" y="528"/>
                  </a:cubicBezTo>
                  <a:cubicBezTo>
                    <a:pt x="398" y="533"/>
                    <a:pt x="398" y="539"/>
                    <a:pt x="398" y="545"/>
                  </a:cubicBezTo>
                  <a:cubicBezTo>
                    <a:pt x="398" y="550"/>
                    <a:pt x="398" y="555"/>
                    <a:pt x="398" y="560"/>
                  </a:cubicBezTo>
                  <a:cubicBezTo>
                    <a:pt x="398" y="569"/>
                    <a:pt x="399" y="577"/>
                    <a:pt x="398" y="586"/>
                  </a:cubicBezTo>
                  <a:cubicBezTo>
                    <a:pt x="398" y="589"/>
                    <a:pt x="398" y="589"/>
                    <a:pt x="398" y="589"/>
                  </a:cubicBezTo>
                  <a:cubicBezTo>
                    <a:pt x="394" y="589"/>
                    <a:pt x="394" y="589"/>
                    <a:pt x="394" y="589"/>
                  </a:cubicBezTo>
                  <a:cubicBezTo>
                    <a:pt x="394" y="589"/>
                    <a:pt x="394" y="589"/>
                    <a:pt x="394" y="589"/>
                  </a:cubicBezTo>
                  <a:cubicBezTo>
                    <a:pt x="394" y="589"/>
                    <a:pt x="394" y="589"/>
                    <a:pt x="394" y="589"/>
                  </a:cubicBezTo>
                  <a:cubicBezTo>
                    <a:pt x="394" y="589"/>
                    <a:pt x="394" y="589"/>
                    <a:pt x="394" y="589"/>
                  </a:cubicBezTo>
                  <a:cubicBezTo>
                    <a:pt x="393" y="590"/>
                    <a:pt x="393" y="590"/>
                    <a:pt x="393" y="590"/>
                  </a:cubicBezTo>
                  <a:cubicBezTo>
                    <a:pt x="393" y="591"/>
                    <a:pt x="393" y="592"/>
                    <a:pt x="392" y="593"/>
                  </a:cubicBezTo>
                  <a:cubicBezTo>
                    <a:pt x="391" y="594"/>
                    <a:pt x="391" y="594"/>
                    <a:pt x="391" y="595"/>
                  </a:cubicBezTo>
                  <a:cubicBezTo>
                    <a:pt x="389" y="598"/>
                    <a:pt x="389" y="603"/>
                    <a:pt x="388" y="607"/>
                  </a:cubicBezTo>
                  <a:cubicBezTo>
                    <a:pt x="388" y="611"/>
                    <a:pt x="388" y="615"/>
                    <a:pt x="389" y="619"/>
                  </a:cubicBezTo>
                  <a:cubicBezTo>
                    <a:pt x="389" y="620"/>
                    <a:pt x="389" y="621"/>
                    <a:pt x="389" y="623"/>
                  </a:cubicBezTo>
                  <a:cubicBezTo>
                    <a:pt x="389" y="625"/>
                    <a:pt x="389" y="628"/>
                    <a:pt x="389" y="631"/>
                  </a:cubicBezTo>
                  <a:cubicBezTo>
                    <a:pt x="389" y="634"/>
                    <a:pt x="388" y="635"/>
                    <a:pt x="386" y="636"/>
                  </a:cubicBezTo>
                  <a:cubicBezTo>
                    <a:pt x="384" y="637"/>
                    <a:pt x="383" y="638"/>
                    <a:pt x="382" y="639"/>
                  </a:cubicBezTo>
                  <a:cubicBezTo>
                    <a:pt x="378" y="642"/>
                    <a:pt x="374" y="646"/>
                    <a:pt x="370" y="650"/>
                  </a:cubicBezTo>
                  <a:cubicBezTo>
                    <a:pt x="368" y="652"/>
                    <a:pt x="367" y="655"/>
                    <a:pt x="365" y="657"/>
                  </a:cubicBezTo>
                  <a:cubicBezTo>
                    <a:pt x="365" y="658"/>
                    <a:pt x="365" y="659"/>
                    <a:pt x="365" y="660"/>
                  </a:cubicBezTo>
                  <a:cubicBezTo>
                    <a:pt x="365" y="661"/>
                    <a:pt x="365" y="662"/>
                    <a:pt x="365" y="663"/>
                  </a:cubicBezTo>
                  <a:cubicBezTo>
                    <a:pt x="365" y="666"/>
                    <a:pt x="365" y="669"/>
                    <a:pt x="363" y="671"/>
                  </a:cubicBezTo>
                  <a:cubicBezTo>
                    <a:pt x="361" y="673"/>
                    <a:pt x="359" y="673"/>
                    <a:pt x="358" y="674"/>
                  </a:cubicBezTo>
                  <a:cubicBezTo>
                    <a:pt x="357" y="674"/>
                    <a:pt x="356" y="675"/>
                    <a:pt x="356" y="675"/>
                  </a:cubicBezTo>
                  <a:cubicBezTo>
                    <a:pt x="354" y="676"/>
                    <a:pt x="352" y="677"/>
                    <a:pt x="352" y="678"/>
                  </a:cubicBezTo>
                  <a:cubicBezTo>
                    <a:pt x="351" y="680"/>
                    <a:pt x="351" y="681"/>
                    <a:pt x="351" y="684"/>
                  </a:cubicBezTo>
                  <a:cubicBezTo>
                    <a:pt x="351" y="689"/>
                    <a:pt x="351" y="689"/>
                    <a:pt x="351" y="689"/>
                  </a:cubicBezTo>
                  <a:cubicBezTo>
                    <a:pt x="347" y="688"/>
                    <a:pt x="347" y="688"/>
                    <a:pt x="347" y="688"/>
                  </a:cubicBezTo>
                  <a:cubicBezTo>
                    <a:pt x="347" y="688"/>
                    <a:pt x="347" y="688"/>
                    <a:pt x="347" y="688"/>
                  </a:cubicBezTo>
                  <a:cubicBezTo>
                    <a:pt x="346" y="688"/>
                    <a:pt x="346" y="692"/>
                    <a:pt x="346" y="693"/>
                  </a:cubicBezTo>
                  <a:cubicBezTo>
                    <a:pt x="346" y="696"/>
                    <a:pt x="346" y="696"/>
                    <a:pt x="346" y="696"/>
                  </a:cubicBezTo>
                  <a:cubicBezTo>
                    <a:pt x="346" y="700"/>
                    <a:pt x="347" y="705"/>
                    <a:pt x="346" y="709"/>
                  </a:cubicBezTo>
                  <a:cubicBezTo>
                    <a:pt x="345" y="716"/>
                    <a:pt x="341" y="719"/>
                    <a:pt x="338" y="720"/>
                  </a:cubicBezTo>
                  <a:cubicBezTo>
                    <a:pt x="337" y="720"/>
                    <a:pt x="336" y="721"/>
                    <a:pt x="335" y="721"/>
                  </a:cubicBezTo>
                  <a:cubicBezTo>
                    <a:pt x="334" y="721"/>
                    <a:pt x="334" y="721"/>
                    <a:pt x="334" y="721"/>
                  </a:cubicBezTo>
                  <a:cubicBezTo>
                    <a:pt x="333" y="721"/>
                    <a:pt x="332" y="721"/>
                    <a:pt x="332" y="721"/>
                  </a:cubicBezTo>
                  <a:cubicBezTo>
                    <a:pt x="332" y="721"/>
                    <a:pt x="332" y="722"/>
                    <a:pt x="332" y="723"/>
                  </a:cubicBezTo>
                  <a:cubicBezTo>
                    <a:pt x="332" y="726"/>
                    <a:pt x="332" y="726"/>
                    <a:pt x="332" y="726"/>
                  </a:cubicBezTo>
                  <a:cubicBezTo>
                    <a:pt x="328" y="725"/>
                    <a:pt x="328" y="725"/>
                    <a:pt x="328" y="725"/>
                  </a:cubicBezTo>
                  <a:cubicBezTo>
                    <a:pt x="328" y="725"/>
                    <a:pt x="328" y="725"/>
                    <a:pt x="328" y="725"/>
                  </a:cubicBezTo>
                  <a:cubicBezTo>
                    <a:pt x="328" y="725"/>
                    <a:pt x="328" y="725"/>
                    <a:pt x="328" y="725"/>
                  </a:cubicBezTo>
                  <a:cubicBezTo>
                    <a:pt x="328" y="725"/>
                    <a:pt x="328" y="726"/>
                    <a:pt x="328" y="726"/>
                  </a:cubicBezTo>
                  <a:cubicBezTo>
                    <a:pt x="328" y="726"/>
                    <a:pt x="328" y="726"/>
                    <a:pt x="327" y="726"/>
                  </a:cubicBezTo>
                  <a:cubicBezTo>
                    <a:pt x="327" y="728"/>
                    <a:pt x="327" y="729"/>
                    <a:pt x="325" y="730"/>
                  </a:cubicBezTo>
                  <a:cubicBezTo>
                    <a:pt x="324" y="730"/>
                    <a:pt x="324" y="731"/>
                    <a:pt x="324" y="731"/>
                  </a:cubicBezTo>
                  <a:cubicBezTo>
                    <a:pt x="323" y="732"/>
                    <a:pt x="322" y="735"/>
                    <a:pt x="323" y="737"/>
                  </a:cubicBezTo>
                  <a:cubicBezTo>
                    <a:pt x="323" y="738"/>
                    <a:pt x="324" y="738"/>
                    <a:pt x="324" y="738"/>
                  </a:cubicBezTo>
                  <a:cubicBezTo>
                    <a:pt x="326" y="738"/>
                    <a:pt x="327" y="740"/>
                    <a:pt x="327" y="743"/>
                  </a:cubicBezTo>
                  <a:cubicBezTo>
                    <a:pt x="327" y="747"/>
                    <a:pt x="327" y="747"/>
                    <a:pt x="327" y="747"/>
                  </a:cubicBezTo>
                  <a:cubicBezTo>
                    <a:pt x="327" y="748"/>
                    <a:pt x="327" y="750"/>
                    <a:pt x="327" y="751"/>
                  </a:cubicBezTo>
                  <a:cubicBezTo>
                    <a:pt x="328" y="753"/>
                    <a:pt x="328" y="755"/>
                    <a:pt x="328" y="757"/>
                  </a:cubicBezTo>
                  <a:cubicBezTo>
                    <a:pt x="327" y="759"/>
                    <a:pt x="327" y="762"/>
                    <a:pt x="321" y="763"/>
                  </a:cubicBezTo>
                  <a:cubicBezTo>
                    <a:pt x="320" y="763"/>
                    <a:pt x="319" y="763"/>
                    <a:pt x="318" y="763"/>
                  </a:cubicBezTo>
                  <a:cubicBezTo>
                    <a:pt x="316" y="763"/>
                    <a:pt x="315" y="763"/>
                    <a:pt x="313" y="763"/>
                  </a:cubicBezTo>
                  <a:cubicBezTo>
                    <a:pt x="312" y="763"/>
                    <a:pt x="310" y="763"/>
                    <a:pt x="309" y="763"/>
                  </a:cubicBezTo>
                  <a:cubicBezTo>
                    <a:pt x="308" y="763"/>
                    <a:pt x="308" y="763"/>
                    <a:pt x="307" y="763"/>
                  </a:cubicBezTo>
                  <a:cubicBezTo>
                    <a:pt x="303" y="763"/>
                    <a:pt x="299" y="764"/>
                    <a:pt x="297" y="766"/>
                  </a:cubicBezTo>
                  <a:cubicBezTo>
                    <a:pt x="290" y="769"/>
                    <a:pt x="290" y="776"/>
                    <a:pt x="290" y="784"/>
                  </a:cubicBezTo>
                  <a:cubicBezTo>
                    <a:pt x="290" y="786"/>
                    <a:pt x="290" y="786"/>
                    <a:pt x="290" y="786"/>
                  </a:cubicBezTo>
                  <a:cubicBezTo>
                    <a:pt x="288" y="787"/>
                    <a:pt x="288" y="787"/>
                    <a:pt x="288" y="787"/>
                  </a:cubicBezTo>
                  <a:cubicBezTo>
                    <a:pt x="285" y="788"/>
                    <a:pt x="282" y="789"/>
                    <a:pt x="281" y="792"/>
                  </a:cubicBezTo>
                  <a:cubicBezTo>
                    <a:pt x="281" y="792"/>
                    <a:pt x="280" y="793"/>
                    <a:pt x="280" y="793"/>
                  </a:cubicBezTo>
                  <a:cubicBezTo>
                    <a:pt x="280" y="795"/>
                    <a:pt x="278" y="796"/>
                    <a:pt x="276" y="796"/>
                  </a:cubicBezTo>
                  <a:cubicBezTo>
                    <a:pt x="276" y="796"/>
                    <a:pt x="276" y="796"/>
                    <a:pt x="275" y="796"/>
                  </a:cubicBezTo>
                  <a:cubicBezTo>
                    <a:pt x="275" y="796"/>
                    <a:pt x="275" y="796"/>
                    <a:pt x="275" y="796"/>
                  </a:cubicBezTo>
                  <a:cubicBezTo>
                    <a:pt x="269" y="796"/>
                    <a:pt x="269" y="796"/>
                    <a:pt x="269" y="796"/>
                  </a:cubicBezTo>
                  <a:cubicBezTo>
                    <a:pt x="264" y="799"/>
                    <a:pt x="258" y="800"/>
                    <a:pt x="253" y="800"/>
                  </a:cubicBezTo>
                  <a:cubicBezTo>
                    <a:pt x="253" y="800"/>
                    <a:pt x="250" y="800"/>
                    <a:pt x="249" y="800"/>
                  </a:cubicBezTo>
                  <a:cubicBezTo>
                    <a:pt x="244" y="800"/>
                    <a:pt x="239" y="800"/>
                    <a:pt x="235" y="802"/>
                  </a:cubicBezTo>
                  <a:cubicBezTo>
                    <a:pt x="235" y="802"/>
                    <a:pt x="234" y="803"/>
                    <a:pt x="234" y="803"/>
                  </a:cubicBezTo>
                  <a:cubicBezTo>
                    <a:pt x="233" y="804"/>
                    <a:pt x="231" y="806"/>
                    <a:pt x="229" y="806"/>
                  </a:cubicBezTo>
                  <a:close/>
                  <a:moveTo>
                    <a:pt x="172" y="130"/>
                  </a:moveTo>
                  <a:cubicBezTo>
                    <a:pt x="172" y="130"/>
                    <a:pt x="172" y="130"/>
                    <a:pt x="176" y="130"/>
                  </a:cubicBezTo>
                  <a:cubicBezTo>
                    <a:pt x="175" y="130"/>
                    <a:pt x="175" y="129"/>
                    <a:pt x="175" y="129"/>
                  </a:cubicBezTo>
                  <a:cubicBezTo>
                    <a:pt x="175" y="128"/>
                    <a:pt x="175" y="128"/>
                    <a:pt x="175" y="128"/>
                  </a:cubicBezTo>
                  <a:cubicBezTo>
                    <a:pt x="174" y="127"/>
                    <a:pt x="173" y="126"/>
                    <a:pt x="172" y="125"/>
                  </a:cubicBezTo>
                  <a:cubicBezTo>
                    <a:pt x="171" y="123"/>
                    <a:pt x="171" y="123"/>
                    <a:pt x="169" y="122"/>
                  </a:cubicBezTo>
                  <a:cubicBezTo>
                    <a:pt x="168" y="122"/>
                    <a:pt x="166" y="121"/>
                    <a:pt x="165" y="121"/>
                  </a:cubicBezTo>
                  <a:cubicBezTo>
                    <a:pt x="164" y="120"/>
                    <a:pt x="163" y="120"/>
                    <a:pt x="163" y="119"/>
                  </a:cubicBezTo>
                  <a:cubicBezTo>
                    <a:pt x="161" y="118"/>
                    <a:pt x="160" y="117"/>
                    <a:pt x="159" y="117"/>
                  </a:cubicBezTo>
                  <a:cubicBezTo>
                    <a:pt x="155" y="117"/>
                    <a:pt x="155" y="117"/>
                    <a:pt x="155" y="117"/>
                  </a:cubicBezTo>
                  <a:cubicBezTo>
                    <a:pt x="156" y="113"/>
                    <a:pt x="156" y="113"/>
                    <a:pt x="156" y="113"/>
                  </a:cubicBezTo>
                  <a:cubicBezTo>
                    <a:pt x="156" y="113"/>
                    <a:pt x="156" y="113"/>
                    <a:pt x="156" y="113"/>
                  </a:cubicBezTo>
                  <a:cubicBezTo>
                    <a:pt x="156" y="113"/>
                    <a:pt x="155" y="112"/>
                    <a:pt x="153" y="112"/>
                  </a:cubicBezTo>
                  <a:cubicBezTo>
                    <a:pt x="153" y="112"/>
                    <a:pt x="152" y="112"/>
                    <a:pt x="152" y="112"/>
                  </a:cubicBezTo>
                  <a:cubicBezTo>
                    <a:pt x="152" y="113"/>
                    <a:pt x="153" y="113"/>
                    <a:pt x="153" y="114"/>
                  </a:cubicBezTo>
                  <a:cubicBezTo>
                    <a:pt x="155" y="117"/>
                    <a:pt x="157" y="120"/>
                    <a:pt x="160" y="121"/>
                  </a:cubicBezTo>
                  <a:cubicBezTo>
                    <a:pt x="163" y="121"/>
                    <a:pt x="163" y="121"/>
                    <a:pt x="163" y="121"/>
                  </a:cubicBezTo>
                  <a:cubicBezTo>
                    <a:pt x="162" y="124"/>
                    <a:pt x="162" y="124"/>
                    <a:pt x="162" y="124"/>
                  </a:cubicBezTo>
                  <a:cubicBezTo>
                    <a:pt x="162" y="125"/>
                    <a:pt x="162" y="125"/>
                    <a:pt x="162" y="125"/>
                  </a:cubicBezTo>
                  <a:cubicBezTo>
                    <a:pt x="162" y="125"/>
                    <a:pt x="162" y="125"/>
                    <a:pt x="162" y="125"/>
                  </a:cubicBezTo>
                  <a:cubicBezTo>
                    <a:pt x="162" y="125"/>
                    <a:pt x="163" y="125"/>
                    <a:pt x="166" y="125"/>
                  </a:cubicBezTo>
                  <a:cubicBezTo>
                    <a:pt x="166" y="125"/>
                    <a:pt x="167" y="125"/>
                    <a:pt x="167" y="125"/>
                  </a:cubicBezTo>
                  <a:cubicBezTo>
                    <a:pt x="168" y="125"/>
                    <a:pt x="168" y="125"/>
                    <a:pt x="169" y="125"/>
                  </a:cubicBezTo>
                  <a:cubicBezTo>
                    <a:pt x="172" y="125"/>
                    <a:pt x="172" y="125"/>
                    <a:pt x="172" y="125"/>
                  </a:cubicBezTo>
                  <a:cubicBezTo>
                    <a:pt x="172" y="129"/>
                    <a:pt x="172" y="129"/>
                    <a:pt x="172" y="129"/>
                  </a:cubicBezTo>
                  <a:cubicBezTo>
                    <a:pt x="172" y="129"/>
                    <a:pt x="172" y="129"/>
                    <a:pt x="172" y="13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4544865" y="2290031"/>
              <a:ext cx="1301475" cy="2722838"/>
            </a:xfrm>
            <a:custGeom>
              <a:avLst/>
              <a:gdLst>
                <a:gd name="T0" fmla="*/ 255 w 445"/>
                <a:gd name="T1" fmla="*/ 921 h 931"/>
                <a:gd name="T2" fmla="*/ 231 w 445"/>
                <a:gd name="T3" fmla="*/ 895 h 931"/>
                <a:gd name="T4" fmla="*/ 203 w 445"/>
                <a:gd name="T5" fmla="*/ 859 h 931"/>
                <a:gd name="T6" fmla="*/ 184 w 445"/>
                <a:gd name="T7" fmla="*/ 805 h 931"/>
                <a:gd name="T8" fmla="*/ 174 w 445"/>
                <a:gd name="T9" fmla="*/ 723 h 931"/>
                <a:gd name="T10" fmla="*/ 164 w 445"/>
                <a:gd name="T11" fmla="*/ 704 h 931"/>
                <a:gd name="T12" fmla="*/ 144 w 445"/>
                <a:gd name="T13" fmla="*/ 671 h 931"/>
                <a:gd name="T14" fmla="*/ 113 w 445"/>
                <a:gd name="T15" fmla="*/ 642 h 931"/>
                <a:gd name="T16" fmla="*/ 99 w 445"/>
                <a:gd name="T17" fmla="*/ 602 h 931"/>
                <a:gd name="T18" fmla="*/ 83 w 445"/>
                <a:gd name="T19" fmla="*/ 571 h 931"/>
                <a:gd name="T20" fmla="*/ 75 w 445"/>
                <a:gd name="T21" fmla="*/ 517 h 931"/>
                <a:gd name="T22" fmla="*/ 84 w 445"/>
                <a:gd name="T23" fmla="*/ 481 h 931"/>
                <a:gd name="T24" fmla="*/ 77 w 445"/>
                <a:gd name="T25" fmla="*/ 426 h 931"/>
                <a:gd name="T26" fmla="*/ 54 w 445"/>
                <a:gd name="T27" fmla="*/ 397 h 931"/>
                <a:gd name="T28" fmla="*/ 38 w 445"/>
                <a:gd name="T29" fmla="*/ 375 h 931"/>
                <a:gd name="T30" fmla="*/ 14 w 445"/>
                <a:gd name="T31" fmla="*/ 355 h 931"/>
                <a:gd name="T32" fmla="*/ 9 w 445"/>
                <a:gd name="T33" fmla="*/ 274 h 931"/>
                <a:gd name="T34" fmla="*/ 276 w 445"/>
                <a:gd name="T35" fmla="*/ 0 h 931"/>
                <a:gd name="T36" fmla="*/ 265 w 445"/>
                <a:gd name="T37" fmla="*/ 30 h 931"/>
                <a:gd name="T38" fmla="*/ 246 w 445"/>
                <a:gd name="T39" fmla="*/ 47 h 931"/>
                <a:gd name="T40" fmla="*/ 240 w 445"/>
                <a:gd name="T41" fmla="*/ 75 h 931"/>
                <a:gd name="T42" fmla="*/ 268 w 445"/>
                <a:gd name="T43" fmla="*/ 38 h 931"/>
                <a:gd name="T44" fmla="*/ 318 w 445"/>
                <a:gd name="T45" fmla="*/ 39 h 931"/>
                <a:gd name="T46" fmla="*/ 336 w 445"/>
                <a:gd name="T47" fmla="*/ 77 h 931"/>
                <a:gd name="T48" fmla="*/ 308 w 445"/>
                <a:gd name="T49" fmla="*/ 86 h 931"/>
                <a:gd name="T50" fmla="*/ 251 w 445"/>
                <a:gd name="T51" fmla="*/ 101 h 931"/>
                <a:gd name="T52" fmla="*/ 257 w 445"/>
                <a:gd name="T53" fmla="*/ 114 h 931"/>
                <a:gd name="T54" fmla="*/ 233 w 445"/>
                <a:gd name="T55" fmla="*/ 129 h 931"/>
                <a:gd name="T56" fmla="*/ 210 w 445"/>
                <a:gd name="T57" fmla="*/ 152 h 931"/>
                <a:gd name="T58" fmla="*/ 176 w 445"/>
                <a:gd name="T59" fmla="*/ 192 h 931"/>
                <a:gd name="T60" fmla="*/ 147 w 445"/>
                <a:gd name="T61" fmla="*/ 220 h 931"/>
                <a:gd name="T62" fmla="*/ 129 w 445"/>
                <a:gd name="T63" fmla="*/ 243 h 931"/>
                <a:gd name="T64" fmla="*/ 107 w 445"/>
                <a:gd name="T65" fmla="*/ 266 h 931"/>
                <a:gd name="T66" fmla="*/ 72 w 445"/>
                <a:gd name="T67" fmla="*/ 239 h 931"/>
                <a:gd name="T68" fmla="*/ 45 w 445"/>
                <a:gd name="T69" fmla="*/ 270 h 931"/>
                <a:gd name="T70" fmla="*/ 34 w 445"/>
                <a:gd name="T71" fmla="*/ 304 h 931"/>
                <a:gd name="T72" fmla="*/ 30 w 445"/>
                <a:gd name="T73" fmla="*/ 320 h 931"/>
                <a:gd name="T74" fmla="*/ 51 w 445"/>
                <a:gd name="T75" fmla="*/ 311 h 931"/>
                <a:gd name="T76" fmla="*/ 58 w 445"/>
                <a:gd name="T77" fmla="*/ 327 h 931"/>
                <a:gd name="T78" fmla="*/ 67 w 445"/>
                <a:gd name="T79" fmla="*/ 349 h 931"/>
                <a:gd name="T80" fmla="*/ 67 w 445"/>
                <a:gd name="T81" fmla="*/ 400 h 931"/>
                <a:gd name="T82" fmla="*/ 99 w 445"/>
                <a:gd name="T83" fmla="*/ 413 h 931"/>
                <a:gd name="T84" fmla="*/ 108 w 445"/>
                <a:gd name="T85" fmla="*/ 396 h 931"/>
                <a:gd name="T86" fmla="*/ 147 w 445"/>
                <a:gd name="T87" fmla="*/ 386 h 931"/>
                <a:gd name="T88" fmla="*/ 202 w 445"/>
                <a:gd name="T89" fmla="*/ 401 h 931"/>
                <a:gd name="T90" fmla="*/ 232 w 445"/>
                <a:gd name="T91" fmla="*/ 424 h 931"/>
                <a:gd name="T92" fmla="*/ 280 w 445"/>
                <a:gd name="T93" fmla="*/ 449 h 931"/>
                <a:gd name="T94" fmla="*/ 304 w 445"/>
                <a:gd name="T95" fmla="*/ 473 h 931"/>
                <a:gd name="T96" fmla="*/ 295 w 445"/>
                <a:gd name="T97" fmla="*/ 504 h 931"/>
                <a:gd name="T98" fmla="*/ 341 w 445"/>
                <a:gd name="T99" fmla="*/ 513 h 931"/>
                <a:gd name="T100" fmla="*/ 394 w 445"/>
                <a:gd name="T101" fmla="*/ 523 h 931"/>
                <a:gd name="T102" fmla="*/ 441 w 445"/>
                <a:gd name="T103" fmla="*/ 542 h 931"/>
                <a:gd name="T104" fmla="*/ 445 w 445"/>
                <a:gd name="T105" fmla="*/ 578 h 931"/>
                <a:gd name="T106" fmla="*/ 417 w 445"/>
                <a:gd name="T107" fmla="*/ 613 h 931"/>
                <a:gd name="T108" fmla="*/ 407 w 445"/>
                <a:gd name="T109" fmla="*/ 673 h 931"/>
                <a:gd name="T110" fmla="*/ 369 w 445"/>
                <a:gd name="T111" fmla="*/ 714 h 931"/>
                <a:gd name="T112" fmla="*/ 327 w 445"/>
                <a:gd name="T113" fmla="*/ 734 h 931"/>
                <a:gd name="T114" fmla="*/ 303 w 445"/>
                <a:gd name="T115" fmla="*/ 804 h 931"/>
                <a:gd name="T116" fmla="*/ 283 w 445"/>
                <a:gd name="T117" fmla="*/ 836 h 931"/>
                <a:gd name="T118" fmla="*/ 256 w 445"/>
                <a:gd name="T119" fmla="*/ 856 h 931"/>
                <a:gd name="T120" fmla="*/ 270 w 445"/>
                <a:gd name="T121" fmla="*/ 899 h 931"/>
                <a:gd name="T122" fmla="*/ 279 w 445"/>
                <a:gd name="T123" fmla="*/ 928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5" h="931">
                  <a:moveTo>
                    <a:pt x="272" y="931"/>
                  </a:moveTo>
                  <a:cubicBezTo>
                    <a:pt x="270" y="931"/>
                    <a:pt x="269" y="931"/>
                    <a:pt x="268" y="930"/>
                  </a:cubicBezTo>
                  <a:cubicBezTo>
                    <a:pt x="267" y="930"/>
                    <a:pt x="267" y="930"/>
                    <a:pt x="267" y="930"/>
                  </a:cubicBezTo>
                  <a:cubicBezTo>
                    <a:pt x="263" y="930"/>
                    <a:pt x="263" y="930"/>
                    <a:pt x="263" y="930"/>
                  </a:cubicBezTo>
                  <a:cubicBezTo>
                    <a:pt x="264" y="927"/>
                    <a:pt x="264" y="927"/>
                    <a:pt x="264" y="927"/>
                  </a:cubicBezTo>
                  <a:cubicBezTo>
                    <a:pt x="264" y="926"/>
                    <a:pt x="264" y="926"/>
                    <a:pt x="264" y="926"/>
                  </a:cubicBezTo>
                  <a:cubicBezTo>
                    <a:pt x="264" y="926"/>
                    <a:pt x="264" y="926"/>
                    <a:pt x="264" y="926"/>
                  </a:cubicBezTo>
                  <a:cubicBezTo>
                    <a:pt x="264" y="926"/>
                    <a:pt x="263" y="926"/>
                    <a:pt x="261" y="926"/>
                  </a:cubicBezTo>
                  <a:cubicBezTo>
                    <a:pt x="260" y="926"/>
                    <a:pt x="259" y="926"/>
                    <a:pt x="259" y="926"/>
                  </a:cubicBezTo>
                  <a:cubicBezTo>
                    <a:pt x="258" y="926"/>
                    <a:pt x="258" y="926"/>
                    <a:pt x="258" y="926"/>
                  </a:cubicBezTo>
                  <a:cubicBezTo>
                    <a:pt x="254" y="926"/>
                    <a:pt x="254" y="926"/>
                    <a:pt x="254" y="926"/>
                  </a:cubicBezTo>
                  <a:cubicBezTo>
                    <a:pt x="254" y="922"/>
                    <a:pt x="254" y="922"/>
                    <a:pt x="254" y="922"/>
                  </a:cubicBezTo>
                  <a:cubicBezTo>
                    <a:pt x="255" y="921"/>
                    <a:pt x="255" y="921"/>
                    <a:pt x="255" y="921"/>
                  </a:cubicBezTo>
                  <a:cubicBezTo>
                    <a:pt x="255" y="921"/>
                    <a:pt x="255" y="921"/>
                    <a:pt x="255" y="921"/>
                  </a:cubicBezTo>
                  <a:cubicBezTo>
                    <a:pt x="254" y="921"/>
                    <a:pt x="254" y="921"/>
                    <a:pt x="254" y="921"/>
                  </a:cubicBezTo>
                  <a:cubicBezTo>
                    <a:pt x="253" y="921"/>
                    <a:pt x="253" y="921"/>
                    <a:pt x="253" y="921"/>
                  </a:cubicBezTo>
                  <a:cubicBezTo>
                    <a:pt x="251" y="921"/>
                    <a:pt x="248" y="920"/>
                    <a:pt x="245" y="918"/>
                  </a:cubicBezTo>
                  <a:cubicBezTo>
                    <a:pt x="245" y="917"/>
                    <a:pt x="244" y="917"/>
                    <a:pt x="243" y="916"/>
                  </a:cubicBezTo>
                  <a:cubicBezTo>
                    <a:pt x="241" y="915"/>
                    <a:pt x="241" y="914"/>
                    <a:pt x="240" y="913"/>
                  </a:cubicBezTo>
                  <a:cubicBezTo>
                    <a:pt x="240" y="913"/>
                    <a:pt x="240" y="912"/>
                    <a:pt x="240" y="912"/>
                  </a:cubicBezTo>
                  <a:cubicBezTo>
                    <a:pt x="239" y="911"/>
                    <a:pt x="238" y="909"/>
                    <a:pt x="236" y="908"/>
                  </a:cubicBezTo>
                  <a:cubicBezTo>
                    <a:pt x="235" y="908"/>
                    <a:pt x="234" y="907"/>
                    <a:pt x="233" y="907"/>
                  </a:cubicBezTo>
                  <a:cubicBezTo>
                    <a:pt x="230" y="905"/>
                    <a:pt x="231" y="903"/>
                    <a:pt x="231" y="902"/>
                  </a:cubicBezTo>
                  <a:cubicBezTo>
                    <a:pt x="231" y="902"/>
                    <a:pt x="231" y="901"/>
                    <a:pt x="231" y="901"/>
                  </a:cubicBezTo>
                  <a:cubicBezTo>
                    <a:pt x="231" y="901"/>
                    <a:pt x="231" y="901"/>
                    <a:pt x="231" y="901"/>
                  </a:cubicBezTo>
                  <a:cubicBezTo>
                    <a:pt x="231" y="899"/>
                    <a:pt x="231" y="898"/>
                    <a:pt x="232" y="897"/>
                  </a:cubicBezTo>
                  <a:cubicBezTo>
                    <a:pt x="231" y="897"/>
                    <a:pt x="231" y="897"/>
                    <a:pt x="231" y="897"/>
                  </a:cubicBezTo>
                  <a:cubicBezTo>
                    <a:pt x="231" y="895"/>
                    <a:pt x="231" y="895"/>
                    <a:pt x="231" y="895"/>
                  </a:cubicBezTo>
                  <a:cubicBezTo>
                    <a:pt x="230" y="892"/>
                    <a:pt x="228" y="890"/>
                    <a:pt x="225" y="887"/>
                  </a:cubicBezTo>
                  <a:cubicBezTo>
                    <a:pt x="224" y="886"/>
                    <a:pt x="222" y="885"/>
                    <a:pt x="221" y="884"/>
                  </a:cubicBezTo>
                  <a:cubicBezTo>
                    <a:pt x="218" y="881"/>
                    <a:pt x="217" y="878"/>
                    <a:pt x="217" y="874"/>
                  </a:cubicBezTo>
                  <a:cubicBezTo>
                    <a:pt x="217" y="874"/>
                    <a:pt x="217" y="874"/>
                    <a:pt x="217" y="874"/>
                  </a:cubicBezTo>
                  <a:cubicBezTo>
                    <a:pt x="216" y="874"/>
                    <a:pt x="216" y="874"/>
                    <a:pt x="215" y="874"/>
                  </a:cubicBezTo>
                  <a:cubicBezTo>
                    <a:pt x="215" y="874"/>
                    <a:pt x="212" y="873"/>
                    <a:pt x="212" y="870"/>
                  </a:cubicBezTo>
                  <a:cubicBezTo>
                    <a:pt x="212" y="869"/>
                    <a:pt x="211" y="868"/>
                    <a:pt x="210" y="867"/>
                  </a:cubicBezTo>
                  <a:cubicBezTo>
                    <a:pt x="209" y="866"/>
                    <a:pt x="208" y="864"/>
                    <a:pt x="207" y="862"/>
                  </a:cubicBezTo>
                  <a:cubicBezTo>
                    <a:pt x="207" y="861"/>
                    <a:pt x="207" y="861"/>
                    <a:pt x="207" y="861"/>
                  </a:cubicBezTo>
                  <a:cubicBezTo>
                    <a:pt x="207" y="861"/>
                    <a:pt x="207" y="861"/>
                    <a:pt x="207" y="861"/>
                  </a:cubicBezTo>
                  <a:cubicBezTo>
                    <a:pt x="207" y="860"/>
                    <a:pt x="207" y="860"/>
                    <a:pt x="207" y="860"/>
                  </a:cubicBezTo>
                  <a:cubicBezTo>
                    <a:pt x="207" y="860"/>
                    <a:pt x="207" y="860"/>
                    <a:pt x="207" y="860"/>
                  </a:cubicBezTo>
                  <a:cubicBezTo>
                    <a:pt x="207" y="860"/>
                    <a:pt x="207" y="860"/>
                    <a:pt x="205" y="860"/>
                  </a:cubicBezTo>
                  <a:cubicBezTo>
                    <a:pt x="203" y="859"/>
                    <a:pt x="203" y="859"/>
                    <a:pt x="203" y="859"/>
                  </a:cubicBezTo>
                  <a:cubicBezTo>
                    <a:pt x="203" y="857"/>
                    <a:pt x="203" y="857"/>
                    <a:pt x="203" y="857"/>
                  </a:cubicBezTo>
                  <a:cubicBezTo>
                    <a:pt x="202" y="854"/>
                    <a:pt x="200" y="852"/>
                    <a:pt x="196" y="849"/>
                  </a:cubicBezTo>
                  <a:cubicBezTo>
                    <a:pt x="196" y="849"/>
                    <a:pt x="196" y="849"/>
                    <a:pt x="196" y="849"/>
                  </a:cubicBezTo>
                  <a:cubicBezTo>
                    <a:pt x="190" y="845"/>
                    <a:pt x="188" y="840"/>
                    <a:pt x="188" y="833"/>
                  </a:cubicBezTo>
                  <a:cubicBezTo>
                    <a:pt x="188" y="833"/>
                    <a:pt x="188" y="832"/>
                    <a:pt x="188" y="830"/>
                  </a:cubicBezTo>
                  <a:cubicBezTo>
                    <a:pt x="188" y="829"/>
                    <a:pt x="188" y="828"/>
                    <a:pt x="188" y="826"/>
                  </a:cubicBezTo>
                  <a:cubicBezTo>
                    <a:pt x="188" y="825"/>
                    <a:pt x="188" y="823"/>
                    <a:pt x="188" y="822"/>
                  </a:cubicBezTo>
                  <a:cubicBezTo>
                    <a:pt x="189" y="821"/>
                    <a:pt x="189" y="820"/>
                    <a:pt x="189" y="818"/>
                  </a:cubicBezTo>
                  <a:cubicBezTo>
                    <a:pt x="189" y="814"/>
                    <a:pt x="189" y="813"/>
                    <a:pt x="188" y="813"/>
                  </a:cubicBezTo>
                  <a:cubicBezTo>
                    <a:pt x="188" y="813"/>
                    <a:pt x="188" y="812"/>
                    <a:pt x="187" y="812"/>
                  </a:cubicBezTo>
                  <a:cubicBezTo>
                    <a:pt x="187" y="812"/>
                    <a:pt x="187" y="812"/>
                    <a:pt x="187" y="812"/>
                  </a:cubicBezTo>
                  <a:cubicBezTo>
                    <a:pt x="184" y="813"/>
                    <a:pt x="184" y="813"/>
                    <a:pt x="184" y="813"/>
                  </a:cubicBezTo>
                  <a:cubicBezTo>
                    <a:pt x="184" y="809"/>
                    <a:pt x="184" y="809"/>
                    <a:pt x="184" y="809"/>
                  </a:cubicBezTo>
                  <a:cubicBezTo>
                    <a:pt x="184" y="808"/>
                    <a:pt x="184" y="806"/>
                    <a:pt x="184" y="805"/>
                  </a:cubicBezTo>
                  <a:cubicBezTo>
                    <a:pt x="184" y="801"/>
                    <a:pt x="183" y="798"/>
                    <a:pt x="184" y="794"/>
                  </a:cubicBezTo>
                  <a:cubicBezTo>
                    <a:pt x="184" y="792"/>
                    <a:pt x="184" y="790"/>
                    <a:pt x="182" y="789"/>
                  </a:cubicBezTo>
                  <a:cubicBezTo>
                    <a:pt x="182" y="789"/>
                    <a:pt x="182" y="789"/>
                    <a:pt x="182" y="789"/>
                  </a:cubicBezTo>
                  <a:cubicBezTo>
                    <a:pt x="180" y="788"/>
                    <a:pt x="179" y="787"/>
                    <a:pt x="179" y="785"/>
                  </a:cubicBezTo>
                  <a:cubicBezTo>
                    <a:pt x="179" y="781"/>
                    <a:pt x="179" y="781"/>
                    <a:pt x="179" y="781"/>
                  </a:cubicBezTo>
                  <a:cubicBezTo>
                    <a:pt x="179" y="780"/>
                    <a:pt x="179" y="780"/>
                    <a:pt x="179" y="780"/>
                  </a:cubicBezTo>
                  <a:cubicBezTo>
                    <a:pt x="179" y="780"/>
                    <a:pt x="179" y="780"/>
                    <a:pt x="179" y="780"/>
                  </a:cubicBezTo>
                  <a:cubicBezTo>
                    <a:pt x="179" y="780"/>
                    <a:pt x="178" y="779"/>
                    <a:pt x="177" y="779"/>
                  </a:cubicBezTo>
                  <a:cubicBezTo>
                    <a:pt x="174" y="779"/>
                    <a:pt x="174" y="779"/>
                    <a:pt x="174" y="779"/>
                  </a:cubicBezTo>
                  <a:cubicBezTo>
                    <a:pt x="174" y="776"/>
                    <a:pt x="174" y="776"/>
                    <a:pt x="174" y="776"/>
                  </a:cubicBezTo>
                  <a:cubicBezTo>
                    <a:pt x="174" y="740"/>
                    <a:pt x="174" y="740"/>
                    <a:pt x="174" y="740"/>
                  </a:cubicBezTo>
                  <a:cubicBezTo>
                    <a:pt x="174" y="738"/>
                    <a:pt x="174" y="736"/>
                    <a:pt x="174" y="734"/>
                  </a:cubicBezTo>
                  <a:cubicBezTo>
                    <a:pt x="174" y="732"/>
                    <a:pt x="174" y="731"/>
                    <a:pt x="174" y="729"/>
                  </a:cubicBezTo>
                  <a:cubicBezTo>
                    <a:pt x="174" y="727"/>
                    <a:pt x="174" y="725"/>
                    <a:pt x="174" y="723"/>
                  </a:cubicBezTo>
                  <a:cubicBezTo>
                    <a:pt x="173" y="723"/>
                    <a:pt x="173" y="723"/>
                    <a:pt x="172" y="723"/>
                  </a:cubicBezTo>
                  <a:cubicBezTo>
                    <a:pt x="170" y="722"/>
                    <a:pt x="170" y="722"/>
                    <a:pt x="170" y="722"/>
                  </a:cubicBezTo>
                  <a:cubicBezTo>
                    <a:pt x="170" y="720"/>
                    <a:pt x="170" y="720"/>
                    <a:pt x="170" y="720"/>
                  </a:cubicBezTo>
                  <a:cubicBezTo>
                    <a:pt x="170" y="719"/>
                    <a:pt x="170" y="718"/>
                    <a:pt x="170" y="717"/>
                  </a:cubicBezTo>
                  <a:cubicBezTo>
                    <a:pt x="170" y="716"/>
                    <a:pt x="170" y="715"/>
                    <a:pt x="170" y="714"/>
                  </a:cubicBezTo>
                  <a:cubicBezTo>
                    <a:pt x="170" y="714"/>
                    <a:pt x="169" y="714"/>
                    <a:pt x="169" y="714"/>
                  </a:cubicBezTo>
                  <a:cubicBezTo>
                    <a:pt x="169" y="714"/>
                    <a:pt x="169" y="714"/>
                    <a:pt x="168" y="713"/>
                  </a:cubicBezTo>
                  <a:cubicBezTo>
                    <a:pt x="167" y="713"/>
                    <a:pt x="166" y="713"/>
                    <a:pt x="166" y="712"/>
                  </a:cubicBezTo>
                  <a:cubicBezTo>
                    <a:pt x="164" y="711"/>
                    <a:pt x="165" y="709"/>
                    <a:pt x="165" y="708"/>
                  </a:cubicBezTo>
                  <a:cubicBezTo>
                    <a:pt x="165" y="708"/>
                    <a:pt x="165" y="708"/>
                    <a:pt x="165" y="708"/>
                  </a:cubicBezTo>
                  <a:cubicBezTo>
                    <a:pt x="165" y="707"/>
                    <a:pt x="165" y="707"/>
                    <a:pt x="165" y="707"/>
                  </a:cubicBezTo>
                  <a:cubicBezTo>
                    <a:pt x="165" y="706"/>
                    <a:pt x="165" y="705"/>
                    <a:pt x="165" y="704"/>
                  </a:cubicBezTo>
                  <a:cubicBezTo>
                    <a:pt x="165" y="704"/>
                    <a:pt x="165" y="704"/>
                    <a:pt x="165" y="704"/>
                  </a:cubicBezTo>
                  <a:cubicBezTo>
                    <a:pt x="165" y="704"/>
                    <a:pt x="164" y="704"/>
                    <a:pt x="164" y="704"/>
                  </a:cubicBezTo>
                  <a:cubicBezTo>
                    <a:pt x="160" y="704"/>
                    <a:pt x="160" y="699"/>
                    <a:pt x="160" y="698"/>
                  </a:cubicBezTo>
                  <a:cubicBezTo>
                    <a:pt x="160" y="697"/>
                    <a:pt x="160" y="697"/>
                    <a:pt x="160" y="696"/>
                  </a:cubicBezTo>
                  <a:cubicBezTo>
                    <a:pt x="160" y="695"/>
                    <a:pt x="160" y="694"/>
                    <a:pt x="160" y="693"/>
                  </a:cubicBezTo>
                  <a:cubicBezTo>
                    <a:pt x="160" y="690"/>
                    <a:pt x="160" y="688"/>
                    <a:pt x="160" y="686"/>
                  </a:cubicBezTo>
                  <a:cubicBezTo>
                    <a:pt x="161" y="683"/>
                    <a:pt x="161" y="680"/>
                    <a:pt x="161" y="678"/>
                  </a:cubicBezTo>
                  <a:cubicBezTo>
                    <a:pt x="161" y="677"/>
                    <a:pt x="160" y="676"/>
                    <a:pt x="160" y="676"/>
                  </a:cubicBezTo>
                  <a:cubicBezTo>
                    <a:pt x="160" y="676"/>
                    <a:pt x="159" y="676"/>
                    <a:pt x="159" y="676"/>
                  </a:cubicBezTo>
                  <a:cubicBezTo>
                    <a:pt x="158" y="676"/>
                    <a:pt x="158" y="676"/>
                    <a:pt x="157" y="676"/>
                  </a:cubicBezTo>
                  <a:cubicBezTo>
                    <a:pt x="157" y="676"/>
                    <a:pt x="157" y="676"/>
                    <a:pt x="156" y="676"/>
                  </a:cubicBezTo>
                  <a:cubicBezTo>
                    <a:pt x="156" y="676"/>
                    <a:pt x="156" y="676"/>
                    <a:pt x="156" y="676"/>
                  </a:cubicBezTo>
                  <a:cubicBezTo>
                    <a:pt x="155" y="676"/>
                    <a:pt x="155" y="676"/>
                    <a:pt x="155" y="676"/>
                  </a:cubicBezTo>
                  <a:cubicBezTo>
                    <a:pt x="153" y="676"/>
                    <a:pt x="151" y="674"/>
                    <a:pt x="151" y="672"/>
                  </a:cubicBezTo>
                  <a:cubicBezTo>
                    <a:pt x="150" y="672"/>
                    <a:pt x="148" y="672"/>
                    <a:pt x="147" y="671"/>
                  </a:cubicBezTo>
                  <a:cubicBezTo>
                    <a:pt x="146" y="671"/>
                    <a:pt x="145" y="671"/>
                    <a:pt x="144" y="671"/>
                  </a:cubicBezTo>
                  <a:cubicBezTo>
                    <a:pt x="144" y="671"/>
                    <a:pt x="143" y="671"/>
                    <a:pt x="143" y="671"/>
                  </a:cubicBezTo>
                  <a:cubicBezTo>
                    <a:pt x="142" y="671"/>
                    <a:pt x="142" y="671"/>
                    <a:pt x="142" y="671"/>
                  </a:cubicBezTo>
                  <a:cubicBezTo>
                    <a:pt x="142" y="671"/>
                    <a:pt x="142" y="671"/>
                    <a:pt x="141" y="671"/>
                  </a:cubicBezTo>
                  <a:cubicBezTo>
                    <a:pt x="141" y="671"/>
                    <a:pt x="141" y="671"/>
                    <a:pt x="140" y="671"/>
                  </a:cubicBezTo>
                  <a:cubicBezTo>
                    <a:pt x="139" y="671"/>
                    <a:pt x="137" y="670"/>
                    <a:pt x="137" y="667"/>
                  </a:cubicBezTo>
                  <a:cubicBezTo>
                    <a:pt x="137" y="660"/>
                    <a:pt x="137" y="660"/>
                    <a:pt x="137" y="660"/>
                  </a:cubicBezTo>
                  <a:cubicBezTo>
                    <a:pt x="137" y="659"/>
                    <a:pt x="137" y="659"/>
                    <a:pt x="137" y="658"/>
                  </a:cubicBezTo>
                  <a:cubicBezTo>
                    <a:pt x="137" y="658"/>
                    <a:pt x="137" y="657"/>
                    <a:pt x="137" y="657"/>
                  </a:cubicBezTo>
                  <a:cubicBezTo>
                    <a:pt x="136" y="657"/>
                    <a:pt x="135" y="657"/>
                    <a:pt x="135" y="657"/>
                  </a:cubicBezTo>
                  <a:cubicBezTo>
                    <a:pt x="117" y="657"/>
                    <a:pt x="117" y="657"/>
                    <a:pt x="117" y="657"/>
                  </a:cubicBezTo>
                  <a:cubicBezTo>
                    <a:pt x="118" y="653"/>
                    <a:pt x="118" y="653"/>
                    <a:pt x="118" y="653"/>
                  </a:cubicBezTo>
                  <a:cubicBezTo>
                    <a:pt x="118" y="651"/>
                    <a:pt x="118" y="649"/>
                    <a:pt x="117" y="648"/>
                  </a:cubicBezTo>
                  <a:cubicBezTo>
                    <a:pt x="116" y="648"/>
                    <a:pt x="116" y="648"/>
                    <a:pt x="116" y="647"/>
                  </a:cubicBezTo>
                  <a:cubicBezTo>
                    <a:pt x="114" y="647"/>
                    <a:pt x="113" y="646"/>
                    <a:pt x="113" y="642"/>
                  </a:cubicBezTo>
                  <a:cubicBezTo>
                    <a:pt x="113" y="642"/>
                    <a:pt x="113" y="642"/>
                    <a:pt x="113" y="642"/>
                  </a:cubicBezTo>
                  <a:cubicBezTo>
                    <a:pt x="113" y="641"/>
                    <a:pt x="113" y="640"/>
                    <a:pt x="112" y="639"/>
                  </a:cubicBezTo>
                  <a:cubicBezTo>
                    <a:pt x="111" y="636"/>
                    <a:pt x="109" y="635"/>
                    <a:pt x="108" y="634"/>
                  </a:cubicBezTo>
                  <a:cubicBezTo>
                    <a:pt x="107" y="634"/>
                    <a:pt x="107" y="633"/>
                    <a:pt x="106" y="633"/>
                  </a:cubicBezTo>
                  <a:cubicBezTo>
                    <a:pt x="104" y="633"/>
                    <a:pt x="104" y="633"/>
                    <a:pt x="104" y="633"/>
                  </a:cubicBezTo>
                  <a:cubicBezTo>
                    <a:pt x="104" y="627"/>
                    <a:pt x="104" y="627"/>
                    <a:pt x="104" y="627"/>
                  </a:cubicBezTo>
                  <a:cubicBezTo>
                    <a:pt x="104" y="626"/>
                    <a:pt x="103" y="626"/>
                    <a:pt x="103" y="625"/>
                  </a:cubicBezTo>
                  <a:cubicBezTo>
                    <a:pt x="103" y="625"/>
                    <a:pt x="103" y="624"/>
                    <a:pt x="103" y="624"/>
                  </a:cubicBezTo>
                  <a:cubicBezTo>
                    <a:pt x="103" y="622"/>
                    <a:pt x="103" y="620"/>
                    <a:pt x="104" y="617"/>
                  </a:cubicBezTo>
                  <a:cubicBezTo>
                    <a:pt x="104" y="613"/>
                    <a:pt x="105" y="607"/>
                    <a:pt x="103" y="605"/>
                  </a:cubicBezTo>
                  <a:cubicBezTo>
                    <a:pt x="103" y="605"/>
                    <a:pt x="103" y="605"/>
                    <a:pt x="102" y="605"/>
                  </a:cubicBezTo>
                  <a:cubicBezTo>
                    <a:pt x="102" y="605"/>
                    <a:pt x="102" y="605"/>
                    <a:pt x="102" y="605"/>
                  </a:cubicBezTo>
                  <a:cubicBezTo>
                    <a:pt x="99" y="605"/>
                    <a:pt x="99" y="605"/>
                    <a:pt x="99" y="605"/>
                  </a:cubicBezTo>
                  <a:cubicBezTo>
                    <a:pt x="99" y="602"/>
                    <a:pt x="99" y="602"/>
                    <a:pt x="99" y="602"/>
                  </a:cubicBezTo>
                  <a:cubicBezTo>
                    <a:pt x="99" y="601"/>
                    <a:pt x="99" y="600"/>
                    <a:pt x="99" y="600"/>
                  </a:cubicBezTo>
                  <a:cubicBezTo>
                    <a:pt x="99" y="599"/>
                    <a:pt x="99" y="596"/>
                    <a:pt x="99" y="596"/>
                  </a:cubicBezTo>
                  <a:cubicBezTo>
                    <a:pt x="99" y="596"/>
                    <a:pt x="98" y="596"/>
                    <a:pt x="98" y="596"/>
                  </a:cubicBezTo>
                  <a:cubicBezTo>
                    <a:pt x="96" y="595"/>
                    <a:pt x="95" y="595"/>
                    <a:pt x="95" y="594"/>
                  </a:cubicBezTo>
                  <a:cubicBezTo>
                    <a:pt x="94" y="593"/>
                    <a:pt x="94" y="591"/>
                    <a:pt x="94" y="590"/>
                  </a:cubicBezTo>
                  <a:cubicBezTo>
                    <a:pt x="94" y="590"/>
                    <a:pt x="94" y="590"/>
                    <a:pt x="94" y="590"/>
                  </a:cubicBezTo>
                  <a:cubicBezTo>
                    <a:pt x="94" y="590"/>
                    <a:pt x="94" y="589"/>
                    <a:pt x="94" y="588"/>
                  </a:cubicBezTo>
                  <a:cubicBezTo>
                    <a:pt x="94" y="588"/>
                    <a:pt x="94" y="587"/>
                    <a:pt x="94" y="586"/>
                  </a:cubicBezTo>
                  <a:cubicBezTo>
                    <a:pt x="94" y="586"/>
                    <a:pt x="94" y="586"/>
                    <a:pt x="93" y="586"/>
                  </a:cubicBezTo>
                  <a:cubicBezTo>
                    <a:pt x="93" y="586"/>
                    <a:pt x="93" y="586"/>
                    <a:pt x="93" y="586"/>
                  </a:cubicBezTo>
                  <a:cubicBezTo>
                    <a:pt x="91" y="586"/>
                    <a:pt x="90" y="585"/>
                    <a:pt x="89" y="583"/>
                  </a:cubicBezTo>
                  <a:cubicBezTo>
                    <a:pt x="89" y="582"/>
                    <a:pt x="88" y="581"/>
                    <a:pt x="88" y="581"/>
                  </a:cubicBezTo>
                  <a:cubicBezTo>
                    <a:pt x="87" y="579"/>
                    <a:pt x="86" y="577"/>
                    <a:pt x="85" y="575"/>
                  </a:cubicBezTo>
                  <a:cubicBezTo>
                    <a:pt x="84" y="574"/>
                    <a:pt x="84" y="573"/>
                    <a:pt x="83" y="571"/>
                  </a:cubicBezTo>
                  <a:cubicBezTo>
                    <a:pt x="82" y="570"/>
                    <a:pt x="81" y="568"/>
                    <a:pt x="81" y="567"/>
                  </a:cubicBezTo>
                  <a:cubicBezTo>
                    <a:pt x="78" y="562"/>
                    <a:pt x="77" y="558"/>
                    <a:pt x="73" y="555"/>
                  </a:cubicBezTo>
                  <a:cubicBezTo>
                    <a:pt x="71" y="555"/>
                    <a:pt x="70" y="554"/>
                    <a:pt x="69" y="553"/>
                  </a:cubicBezTo>
                  <a:cubicBezTo>
                    <a:pt x="65" y="552"/>
                    <a:pt x="66" y="548"/>
                    <a:pt x="66" y="545"/>
                  </a:cubicBezTo>
                  <a:cubicBezTo>
                    <a:pt x="66" y="545"/>
                    <a:pt x="66" y="544"/>
                    <a:pt x="66" y="544"/>
                  </a:cubicBezTo>
                  <a:cubicBezTo>
                    <a:pt x="66" y="527"/>
                    <a:pt x="66" y="527"/>
                    <a:pt x="66" y="527"/>
                  </a:cubicBezTo>
                  <a:cubicBezTo>
                    <a:pt x="70" y="528"/>
                    <a:pt x="70" y="528"/>
                    <a:pt x="70" y="528"/>
                  </a:cubicBezTo>
                  <a:cubicBezTo>
                    <a:pt x="70" y="528"/>
                    <a:pt x="70" y="528"/>
                    <a:pt x="70" y="528"/>
                  </a:cubicBezTo>
                  <a:cubicBezTo>
                    <a:pt x="70" y="528"/>
                    <a:pt x="70" y="528"/>
                    <a:pt x="70" y="528"/>
                  </a:cubicBezTo>
                  <a:cubicBezTo>
                    <a:pt x="70" y="528"/>
                    <a:pt x="70" y="525"/>
                    <a:pt x="70" y="524"/>
                  </a:cubicBezTo>
                  <a:cubicBezTo>
                    <a:pt x="70" y="523"/>
                    <a:pt x="70" y="523"/>
                    <a:pt x="70" y="523"/>
                  </a:cubicBezTo>
                  <a:cubicBezTo>
                    <a:pt x="70" y="521"/>
                    <a:pt x="71" y="520"/>
                    <a:pt x="74" y="518"/>
                  </a:cubicBezTo>
                  <a:cubicBezTo>
                    <a:pt x="74" y="518"/>
                    <a:pt x="74" y="518"/>
                    <a:pt x="74" y="518"/>
                  </a:cubicBezTo>
                  <a:cubicBezTo>
                    <a:pt x="74" y="518"/>
                    <a:pt x="74" y="518"/>
                    <a:pt x="75" y="517"/>
                  </a:cubicBezTo>
                  <a:cubicBezTo>
                    <a:pt x="75" y="516"/>
                    <a:pt x="74" y="515"/>
                    <a:pt x="74" y="515"/>
                  </a:cubicBezTo>
                  <a:cubicBezTo>
                    <a:pt x="70" y="515"/>
                    <a:pt x="70" y="510"/>
                    <a:pt x="70" y="506"/>
                  </a:cubicBezTo>
                  <a:cubicBezTo>
                    <a:pt x="70" y="506"/>
                    <a:pt x="70" y="505"/>
                    <a:pt x="70" y="505"/>
                  </a:cubicBezTo>
                  <a:cubicBezTo>
                    <a:pt x="70" y="494"/>
                    <a:pt x="70" y="494"/>
                    <a:pt x="70" y="494"/>
                  </a:cubicBezTo>
                  <a:cubicBezTo>
                    <a:pt x="74" y="495"/>
                    <a:pt x="74" y="495"/>
                    <a:pt x="74" y="495"/>
                  </a:cubicBezTo>
                  <a:cubicBezTo>
                    <a:pt x="74" y="495"/>
                    <a:pt x="75" y="495"/>
                    <a:pt x="75" y="495"/>
                  </a:cubicBezTo>
                  <a:cubicBezTo>
                    <a:pt x="75" y="495"/>
                    <a:pt x="75" y="494"/>
                    <a:pt x="75" y="494"/>
                  </a:cubicBezTo>
                  <a:cubicBezTo>
                    <a:pt x="75" y="493"/>
                    <a:pt x="75" y="492"/>
                    <a:pt x="76" y="491"/>
                  </a:cubicBezTo>
                  <a:cubicBezTo>
                    <a:pt x="77" y="489"/>
                    <a:pt x="78" y="488"/>
                    <a:pt x="78" y="487"/>
                  </a:cubicBezTo>
                  <a:cubicBezTo>
                    <a:pt x="79" y="486"/>
                    <a:pt x="80" y="485"/>
                    <a:pt x="80" y="484"/>
                  </a:cubicBezTo>
                  <a:cubicBezTo>
                    <a:pt x="80" y="480"/>
                    <a:pt x="80" y="480"/>
                    <a:pt x="80" y="480"/>
                  </a:cubicBezTo>
                  <a:cubicBezTo>
                    <a:pt x="84" y="481"/>
                    <a:pt x="84" y="481"/>
                    <a:pt x="84" y="481"/>
                  </a:cubicBezTo>
                  <a:cubicBezTo>
                    <a:pt x="84" y="481"/>
                    <a:pt x="84" y="481"/>
                    <a:pt x="84" y="481"/>
                  </a:cubicBezTo>
                  <a:cubicBezTo>
                    <a:pt x="84" y="481"/>
                    <a:pt x="84" y="481"/>
                    <a:pt x="84" y="481"/>
                  </a:cubicBezTo>
                  <a:cubicBezTo>
                    <a:pt x="84" y="481"/>
                    <a:pt x="84" y="481"/>
                    <a:pt x="85" y="479"/>
                  </a:cubicBezTo>
                  <a:cubicBezTo>
                    <a:pt x="85" y="460"/>
                    <a:pt x="85" y="460"/>
                    <a:pt x="85" y="460"/>
                  </a:cubicBezTo>
                  <a:cubicBezTo>
                    <a:pt x="89" y="462"/>
                    <a:pt x="89" y="462"/>
                    <a:pt x="89" y="462"/>
                  </a:cubicBezTo>
                  <a:cubicBezTo>
                    <a:pt x="90" y="462"/>
                    <a:pt x="91" y="460"/>
                    <a:pt x="91" y="456"/>
                  </a:cubicBezTo>
                  <a:cubicBezTo>
                    <a:pt x="91" y="452"/>
                    <a:pt x="90" y="449"/>
                    <a:pt x="89" y="449"/>
                  </a:cubicBezTo>
                  <a:cubicBezTo>
                    <a:pt x="85" y="451"/>
                    <a:pt x="85" y="451"/>
                    <a:pt x="85" y="451"/>
                  </a:cubicBezTo>
                  <a:cubicBezTo>
                    <a:pt x="85" y="446"/>
                    <a:pt x="85" y="446"/>
                    <a:pt x="85" y="446"/>
                  </a:cubicBezTo>
                  <a:cubicBezTo>
                    <a:pt x="85" y="445"/>
                    <a:pt x="85" y="444"/>
                    <a:pt x="85" y="443"/>
                  </a:cubicBezTo>
                  <a:cubicBezTo>
                    <a:pt x="85" y="441"/>
                    <a:pt x="85" y="438"/>
                    <a:pt x="84" y="436"/>
                  </a:cubicBezTo>
                  <a:cubicBezTo>
                    <a:pt x="84" y="436"/>
                    <a:pt x="83" y="436"/>
                    <a:pt x="83" y="436"/>
                  </a:cubicBezTo>
                  <a:cubicBezTo>
                    <a:pt x="82" y="435"/>
                    <a:pt x="80" y="434"/>
                    <a:pt x="80" y="431"/>
                  </a:cubicBezTo>
                  <a:cubicBezTo>
                    <a:pt x="80" y="425"/>
                    <a:pt x="80" y="425"/>
                    <a:pt x="80" y="425"/>
                  </a:cubicBezTo>
                  <a:cubicBezTo>
                    <a:pt x="79" y="426"/>
                    <a:pt x="78" y="426"/>
                    <a:pt x="77" y="426"/>
                  </a:cubicBezTo>
                  <a:cubicBezTo>
                    <a:pt x="77" y="426"/>
                    <a:pt x="77" y="426"/>
                    <a:pt x="77" y="426"/>
                  </a:cubicBezTo>
                  <a:cubicBezTo>
                    <a:pt x="76" y="426"/>
                    <a:pt x="76" y="426"/>
                    <a:pt x="76" y="426"/>
                  </a:cubicBezTo>
                  <a:cubicBezTo>
                    <a:pt x="60" y="426"/>
                    <a:pt x="60" y="426"/>
                    <a:pt x="60" y="426"/>
                  </a:cubicBezTo>
                  <a:cubicBezTo>
                    <a:pt x="61" y="422"/>
                    <a:pt x="61" y="422"/>
                    <a:pt x="61" y="422"/>
                  </a:cubicBezTo>
                  <a:cubicBezTo>
                    <a:pt x="61" y="422"/>
                    <a:pt x="61" y="421"/>
                    <a:pt x="61" y="421"/>
                  </a:cubicBezTo>
                  <a:cubicBezTo>
                    <a:pt x="61" y="421"/>
                    <a:pt x="61" y="421"/>
                    <a:pt x="61" y="421"/>
                  </a:cubicBezTo>
                  <a:cubicBezTo>
                    <a:pt x="61" y="421"/>
                    <a:pt x="61" y="421"/>
                    <a:pt x="60" y="421"/>
                  </a:cubicBezTo>
                  <a:cubicBezTo>
                    <a:pt x="60" y="421"/>
                    <a:pt x="60" y="421"/>
                    <a:pt x="60" y="421"/>
                  </a:cubicBezTo>
                  <a:cubicBezTo>
                    <a:pt x="58" y="421"/>
                    <a:pt x="56" y="420"/>
                    <a:pt x="56" y="417"/>
                  </a:cubicBezTo>
                  <a:cubicBezTo>
                    <a:pt x="56" y="414"/>
                    <a:pt x="56" y="414"/>
                    <a:pt x="56" y="414"/>
                  </a:cubicBezTo>
                  <a:cubicBezTo>
                    <a:pt x="56" y="413"/>
                    <a:pt x="56" y="413"/>
                    <a:pt x="56" y="413"/>
                  </a:cubicBezTo>
                  <a:cubicBezTo>
                    <a:pt x="56" y="412"/>
                    <a:pt x="56" y="412"/>
                    <a:pt x="56" y="411"/>
                  </a:cubicBezTo>
                  <a:cubicBezTo>
                    <a:pt x="56" y="410"/>
                    <a:pt x="56" y="409"/>
                    <a:pt x="56" y="407"/>
                  </a:cubicBezTo>
                  <a:cubicBezTo>
                    <a:pt x="57" y="404"/>
                    <a:pt x="57" y="401"/>
                    <a:pt x="56" y="399"/>
                  </a:cubicBezTo>
                  <a:cubicBezTo>
                    <a:pt x="56" y="398"/>
                    <a:pt x="55" y="398"/>
                    <a:pt x="54" y="397"/>
                  </a:cubicBezTo>
                  <a:cubicBezTo>
                    <a:pt x="52" y="397"/>
                    <a:pt x="52" y="397"/>
                    <a:pt x="52" y="397"/>
                  </a:cubicBezTo>
                  <a:cubicBezTo>
                    <a:pt x="52" y="395"/>
                    <a:pt x="52" y="395"/>
                    <a:pt x="52" y="395"/>
                  </a:cubicBezTo>
                  <a:cubicBezTo>
                    <a:pt x="52" y="394"/>
                    <a:pt x="51" y="393"/>
                    <a:pt x="50" y="393"/>
                  </a:cubicBezTo>
                  <a:cubicBezTo>
                    <a:pt x="50" y="392"/>
                    <a:pt x="49" y="392"/>
                    <a:pt x="49" y="391"/>
                  </a:cubicBezTo>
                  <a:cubicBezTo>
                    <a:pt x="47" y="389"/>
                    <a:pt x="47" y="387"/>
                    <a:pt x="47" y="385"/>
                  </a:cubicBezTo>
                  <a:cubicBezTo>
                    <a:pt x="47" y="385"/>
                    <a:pt x="47" y="384"/>
                    <a:pt x="47" y="384"/>
                  </a:cubicBezTo>
                  <a:cubicBezTo>
                    <a:pt x="47" y="383"/>
                    <a:pt x="46" y="383"/>
                    <a:pt x="45" y="383"/>
                  </a:cubicBezTo>
                  <a:cubicBezTo>
                    <a:pt x="42" y="383"/>
                    <a:pt x="42" y="383"/>
                    <a:pt x="42" y="383"/>
                  </a:cubicBezTo>
                  <a:cubicBezTo>
                    <a:pt x="42" y="380"/>
                    <a:pt x="42" y="380"/>
                    <a:pt x="42" y="380"/>
                  </a:cubicBezTo>
                  <a:cubicBezTo>
                    <a:pt x="42" y="379"/>
                    <a:pt x="42" y="379"/>
                    <a:pt x="42" y="379"/>
                  </a:cubicBezTo>
                  <a:cubicBezTo>
                    <a:pt x="42" y="379"/>
                    <a:pt x="42" y="379"/>
                    <a:pt x="42" y="379"/>
                  </a:cubicBezTo>
                  <a:cubicBezTo>
                    <a:pt x="42" y="379"/>
                    <a:pt x="42" y="379"/>
                    <a:pt x="40" y="379"/>
                  </a:cubicBezTo>
                  <a:cubicBezTo>
                    <a:pt x="37" y="378"/>
                    <a:pt x="37" y="378"/>
                    <a:pt x="37" y="378"/>
                  </a:cubicBezTo>
                  <a:cubicBezTo>
                    <a:pt x="38" y="375"/>
                    <a:pt x="38" y="375"/>
                    <a:pt x="38" y="375"/>
                  </a:cubicBezTo>
                  <a:cubicBezTo>
                    <a:pt x="38" y="374"/>
                    <a:pt x="38" y="374"/>
                    <a:pt x="38" y="374"/>
                  </a:cubicBezTo>
                  <a:cubicBezTo>
                    <a:pt x="38" y="374"/>
                    <a:pt x="38" y="374"/>
                    <a:pt x="38" y="374"/>
                  </a:cubicBezTo>
                  <a:cubicBezTo>
                    <a:pt x="37" y="374"/>
                    <a:pt x="37" y="374"/>
                    <a:pt x="34" y="374"/>
                  </a:cubicBezTo>
                  <a:cubicBezTo>
                    <a:pt x="34" y="374"/>
                    <a:pt x="33" y="374"/>
                    <a:pt x="33" y="374"/>
                  </a:cubicBezTo>
                  <a:cubicBezTo>
                    <a:pt x="32" y="374"/>
                    <a:pt x="32" y="374"/>
                    <a:pt x="31" y="374"/>
                  </a:cubicBezTo>
                  <a:cubicBezTo>
                    <a:pt x="29" y="374"/>
                    <a:pt x="29" y="374"/>
                    <a:pt x="29" y="374"/>
                  </a:cubicBezTo>
                  <a:cubicBezTo>
                    <a:pt x="28" y="372"/>
                    <a:pt x="28" y="372"/>
                    <a:pt x="28" y="372"/>
                  </a:cubicBezTo>
                  <a:cubicBezTo>
                    <a:pt x="27" y="369"/>
                    <a:pt x="25" y="366"/>
                    <a:pt x="22" y="365"/>
                  </a:cubicBezTo>
                  <a:cubicBezTo>
                    <a:pt x="22" y="365"/>
                    <a:pt x="22" y="365"/>
                    <a:pt x="22" y="365"/>
                  </a:cubicBezTo>
                  <a:cubicBezTo>
                    <a:pt x="19" y="364"/>
                    <a:pt x="19" y="362"/>
                    <a:pt x="19" y="360"/>
                  </a:cubicBezTo>
                  <a:cubicBezTo>
                    <a:pt x="19" y="359"/>
                    <a:pt x="19" y="359"/>
                    <a:pt x="19" y="359"/>
                  </a:cubicBezTo>
                  <a:cubicBezTo>
                    <a:pt x="19" y="359"/>
                    <a:pt x="19" y="358"/>
                    <a:pt x="19" y="357"/>
                  </a:cubicBezTo>
                  <a:cubicBezTo>
                    <a:pt x="19" y="357"/>
                    <a:pt x="18" y="357"/>
                    <a:pt x="18" y="356"/>
                  </a:cubicBezTo>
                  <a:cubicBezTo>
                    <a:pt x="17" y="356"/>
                    <a:pt x="16" y="356"/>
                    <a:pt x="14" y="355"/>
                  </a:cubicBezTo>
                  <a:cubicBezTo>
                    <a:pt x="12" y="355"/>
                    <a:pt x="10" y="355"/>
                    <a:pt x="8" y="353"/>
                  </a:cubicBezTo>
                  <a:cubicBezTo>
                    <a:pt x="7" y="353"/>
                    <a:pt x="7" y="352"/>
                    <a:pt x="6" y="352"/>
                  </a:cubicBezTo>
                  <a:cubicBezTo>
                    <a:pt x="6" y="351"/>
                    <a:pt x="5" y="351"/>
                    <a:pt x="4" y="351"/>
                  </a:cubicBezTo>
                  <a:cubicBezTo>
                    <a:pt x="4" y="351"/>
                    <a:pt x="4" y="351"/>
                    <a:pt x="4" y="350"/>
                  </a:cubicBezTo>
                  <a:cubicBezTo>
                    <a:pt x="0" y="350"/>
                    <a:pt x="0" y="348"/>
                    <a:pt x="0" y="346"/>
                  </a:cubicBezTo>
                  <a:cubicBezTo>
                    <a:pt x="0" y="282"/>
                    <a:pt x="0" y="282"/>
                    <a:pt x="0" y="282"/>
                  </a:cubicBezTo>
                  <a:cubicBezTo>
                    <a:pt x="4" y="283"/>
                    <a:pt x="4" y="283"/>
                    <a:pt x="4" y="283"/>
                  </a:cubicBezTo>
                  <a:cubicBezTo>
                    <a:pt x="4" y="283"/>
                    <a:pt x="4" y="283"/>
                    <a:pt x="4" y="283"/>
                  </a:cubicBezTo>
                  <a:cubicBezTo>
                    <a:pt x="5" y="282"/>
                    <a:pt x="5" y="279"/>
                    <a:pt x="4" y="278"/>
                  </a:cubicBezTo>
                  <a:cubicBezTo>
                    <a:pt x="4" y="277"/>
                    <a:pt x="4" y="277"/>
                    <a:pt x="4" y="276"/>
                  </a:cubicBezTo>
                  <a:cubicBezTo>
                    <a:pt x="4" y="273"/>
                    <a:pt x="4" y="273"/>
                    <a:pt x="4" y="273"/>
                  </a:cubicBezTo>
                  <a:cubicBezTo>
                    <a:pt x="8" y="273"/>
                    <a:pt x="8" y="273"/>
                    <a:pt x="8" y="273"/>
                  </a:cubicBezTo>
                  <a:cubicBezTo>
                    <a:pt x="8" y="273"/>
                    <a:pt x="9" y="274"/>
                    <a:pt x="9" y="274"/>
                  </a:cubicBezTo>
                  <a:cubicBezTo>
                    <a:pt x="9" y="274"/>
                    <a:pt x="9" y="274"/>
                    <a:pt x="9" y="274"/>
                  </a:cubicBezTo>
                  <a:cubicBezTo>
                    <a:pt x="9" y="274"/>
                    <a:pt x="9" y="273"/>
                    <a:pt x="9" y="271"/>
                  </a:cubicBezTo>
                  <a:cubicBezTo>
                    <a:pt x="9" y="264"/>
                    <a:pt x="9" y="264"/>
                    <a:pt x="9" y="264"/>
                  </a:cubicBezTo>
                  <a:cubicBezTo>
                    <a:pt x="9" y="260"/>
                    <a:pt x="12" y="259"/>
                    <a:pt x="12" y="259"/>
                  </a:cubicBezTo>
                  <a:cubicBezTo>
                    <a:pt x="13" y="259"/>
                    <a:pt x="13" y="259"/>
                    <a:pt x="13" y="259"/>
                  </a:cubicBezTo>
                  <a:cubicBezTo>
                    <a:pt x="13" y="258"/>
                    <a:pt x="13" y="257"/>
                    <a:pt x="13" y="256"/>
                  </a:cubicBezTo>
                  <a:cubicBezTo>
                    <a:pt x="13" y="256"/>
                    <a:pt x="13" y="256"/>
                    <a:pt x="11" y="256"/>
                  </a:cubicBezTo>
                  <a:cubicBezTo>
                    <a:pt x="10" y="256"/>
                    <a:pt x="10" y="256"/>
                    <a:pt x="9" y="256"/>
                  </a:cubicBezTo>
                  <a:cubicBezTo>
                    <a:pt x="9" y="256"/>
                    <a:pt x="8" y="256"/>
                    <a:pt x="8" y="256"/>
                  </a:cubicBezTo>
                  <a:cubicBezTo>
                    <a:pt x="2" y="256"/>
                    <a:pt x="2" y="256"/>
                    <a:pt x="2" y="256"/>
                  </a:cubicBezTo>
                  <a:cubicBezTo>
                    <a:pt x="5" y="251"/>
                    <a:pt x="5" y="251"/>
                    <a:pt x="5" y="251"/>
                  </a:cubicBezTo>
                  <a:cubicBezTo>
                    <a:pt x="17" y="229"/>
                    <a:pt x="31" y="208"/>
                    <a:pt x="46" y="188"/>
                  </a:cubicBezTo>
                  <a:cubicBezTo>
                    <a:pt x="83" y="137"/>
                    <a:pt x="129" y="92"/>
                    <a:pt x="183" y="53"/>
                  </a:cubicBezTo>
                  <a:cubicBezTo>
                    <a:pt x="209" y="35"/>
                    <a:pt x="238" y="18"/>
                    <a:pt x="268" y="2"/>
                  </a:cubicBezTo>
                  <a:cubicBezTo>
                    <a:pt x="271" y="0"/>
                    <a:pt x="273" y="0"/>
                    <a:pt x="276" y="0"/>
                  </a:cubicBezTo>
                  <a:cubicBezTo>
                    <a:pt x="283" y="0"/>
                    <a:pt x="283" y="0"/>
                    <a:pt x="283" y="0"/>
                  </a:cubicBezTo>
                  <a:cubicBezTo>
                    <a:pt x="286" y="0"/>
                    <a:pt x="292" y="0"/>
                    <a:pt x="293" y="6"/>
                  </a:cubicBezTo>
                  <a:cubicBezTo>
                    <a:pt x="293" y="9"/>
                    <a:pt x="293" y="12"/>
                    <a:pt x="291" y="16"/>
                  </a:cubicBezTo>
                  <a:cubicBezTo>
                    <a:pt x="290" y="17"/>
                    <a:pt x="289" y="18"/>
                    <a:pt x="288" y="19"/>
                  </a:cubicBezTo>
                  <a:cubicBezTo>
                    <a:pt x="287" y="21"/>
                    <a:pt x="287" y="21"/>
                    <a:pt x="287" y="21"/>
                  </a:cubicBezTo>
                  <a:cubicBezTo>
                    <a:pt x="285" y="20"/>
                    <a:pt x="285" y="20"/>
                    <a:pt x="285" y="20"/>
                  </a:cubicBezTo>
                  <a:cubicBezTo>
                    <a:pt x="285" y="20"/>
                    <a:pt x="285" y="20"/>
                    <a:pt x="285" y="20"/>
                  </a:cubicBezTo>
                  <a:cubicBezTo>
                    <a:pt x="284" y="20"/>
                    <a:pt x="284" y="20"/>
                    <a:pt x="284" y="21"/>
                  </a:cubicBezTo>
                  <a:cubicBezTo>
                    <a:pt x="284" y="21"/>
                    <a:pt x="284" y="21"/>
                    <a:pt x="284" y="21"/>
                  </a:cubicBezTo>
                  <a:cubicBezTo>
                    <a:pt x="284" y="24"/>
                    <a:pt x="283" y="25"/>
                    <a:pt x="280" y="25"/>
                  </a:cubicBezTo>
                  <a:cubicBezTo>
                    <a:pt x="273" y="25"/>
                    <a:pt x="273" y="25"/>
                    <a:pt x="273" y="25"/>
                  </a:cubicBezTo>
                  <a:cubicBezTo>
                    <a:pt x="272" y="25"/>
                    <a:pt x="271" y="25"/>
                    <a:pt x="270" y="25"/>
                  </a:cubicBezTo>
                  <a:cubicBezTo>
                    <a:pt x="270" y="25"/>
                    <a:pt x="270" y="25"/>
                    <a:pt x="270" y="26"/>
                  </a:cubicBezTo>
                  <a:cubicBezTo>
                    <a:pt x="270" y="28"/>
                    <a:pt x="269" y="30"/>
                    <a:pt x="265" y="30"/>
                  </a:cubicBezTo>
                  <a:cubicBezTo>
                    <a:pt x="265" y="30"/>
                    <a:pt x="264" y="30"/>
                    <a:pt x="264" y="30"/>
                  </a:cubicBezTo>
                  <a:cubicBezTo>
                    <a:pt x="264" y="30"/>
                    <a:pt x="264" y="30"/>
                    <a:pt x="263" y="30"/>
                  </a:cubicBezTo>
                  <a:cubicBezTo>
                    <a:pt x="252" y="30"/>
                    <a:pt x="252" y="30"/>
                    <a:pt x="252" y="30"/>
                  </a:cubicBezTo>
                  <a:cubicBezTo>
                    <a:pt x="252" y="30"/>
                    <a:pt x="252" y="30"/>
                    <a:pt x="252" y="30"/>
                  </a:cubicBezTo>
                  <a:cubicBezTo>
                    <a:pt x="252" y="30"/>
                    <a:pt x="252" y="30"/>
                    <a:pt x="252" y="30"/>
                  </a:cubicBezTo>
                  <a:cubicBezTo>
                    <a:pt x="252" y="30"/>
                    <a:pt x="252" y="30"/>
                    <a:pt x="252" y="30"/>
                  </a:cubicBezTo>
                  <a:cubicBezTo>
                    <a:pt x="252" y="30"/>
                    <a:pt x="251" y="30"/>
                    <a:pt x="251" y="32"/>
                  </a:cubicBezTo>
                  <a:cubicBezTo>
                    <a:pt x="251" y="35"/>
                    <a:pt x="251" y="35"/>
                    <a:pt x="251" y="35"/>
                  </a:cubicBezTo>
                  <a:cubicBezTo>
                    <a:pt x="247" y="34"/>
                    <a:pt x="247" y="34"/>
                    <a:pt x="247" y="34"/>
                  </a:cubicBezTo>
                  <a:cubicBezTo>
                    <a:pt x="247" y="34"/>
                    <a:pt x="247" y="34"/>
                    <a:pt x="247" y="34"/>
                  </a:cubicBezTo>
                  <a:cubicBezTo>
                    <a:pt x="246" y="35"/>
                    <a:pt x="246" y="37"/>
                    <a:pt x="246" y="38"/>
                  </a:cubicBezTo>
                  <a:cubicBezTo>
                    <a:pt x="246" y="43"/>
                    <a:pt x="246" y="43"/>
                    <a:pt x="246" y="43"/>
                  </a:cubicBezTo>
                  <a:cubicBezTo>
                    <a:pt x="246" y="43"/>
                    <a:pt x="246" y="44"/>
                    <a:pt x="247" y="44"/>
                  </a:cubicBezTo>
                  <a:cubicBezTo>
                    <a:pt x="247" y="44"/>
                    <a:pt x="247" y="46"/>
                    <a:pt x="246" y="47"/>
                  </a:cubicBezTo>
                  <a:cubicBezTo>
                    <a:pt x="244" y="49"/>
                    <a:pt x="243" y="49"/>
                    <a:pt x="242" y="49"/>
                  </a:cubicBezTo>
                  <a:cubicBezTo>
                    <a:pt x="242" y="49"/>
                    <a:pt x="242" y="49"/>
                    <a:pt x="242" y="49"/>
                  </a:cubicBezTo>
                  <a:cubicBezTo>
                    <a:pt x="242" y="54"/>
                    <a:pt x="242" y="54"/>
                    <a:pt x="242" y="54"/>
                  </a:cubicBezTo>
                  <a:cubicBezTo>
                    <a:pt x="238" y="53"/>
                    <a:pt x="238" y="53"/>
                    <a:pt x="238" y="53"/>
                  </a:cubicBezTo>
                  <a:cubicBezTo>
                    <a:pt x="238" y="53"/>
                    <a:pt x="238" y="53"/>
                    <a:pt x="237" y="53"/>
                  </a:cubicBezTo>
                  <a:cubicBezTo>
                    <a:pt x="237" y="54"/>
                    <a:pt x="237" y="57"/>
                    <a:pt x="237" y="58"/>
                  </a:cubicBezTo>
                  <a:cubicBezTo>
                    <a:pt x="237" y="58"/>
                    <a:pt x="237" y="59"/>
                    <a:pt x="237" y="59"/>
                  </a:cubicBezTo>
                  <a:cubicBezTo>
                    <a:pt x="237" y="60"/>
                    <a:pt x="238" y="61"/>
                    <a:pt x="238" y="61"/>
                  </a:cubicBezTo>
                  <a:cubicBezTo>
                    <a:pt x="239" y="64"/>
                    <a:pt x="241" y="67"/>
                    <a:pt x="240" y="70"/>
                  </a:cubicBezTo>
                  <a:cubicBezTo>
                    <a:pt x="239" y="72"/>
                    <a:pt x="238" y="73"/>
                    <a:pt x="238" y="74"/>
                  </a:cubicBezTo>
                  <a:cubicBezTo>
                    <a:pt x="237" y="74"/>
                    <a:pt x="237" y="75"/>
                    <a:pt x="237" y="75"/>
                  </a:cubicBezTo>
                  <a:cubicBezTo>
                    <a:pt x="237" y="75"/>
                    <a:pt x="237" y="75"/>
                    <a:pt x="238" y="75"/>
                  </a:cubicBezTo>
                  <a:cubicBezTo>
                    <a:pt x="238" y="75"/>
                    <a:pt x="238" y="75"/>
                    <a:pt x="239" y="75"/>
                  </a:cubicBezTo>
                  <a:cubicBezTo>
                    <a:pt x="239" y="75"/>
                    <a:pt x="240" y="75"/>
                    <a:pt x="240" y="75"/>
                  </a:cubicBezTo>
                  <a:cubicBezTo>
                    <a:pt x="240" y="75"/>
                    <a:pt x="240" y="75"/>
                    <a:pt x="240" y="75"/>
                  </a:cubicBezTo>
                  <a:cubicBezTo>
                    <a:pt x="240" y="72"/>
                    <a:pt x="242" y="71"/>
                    <a:pt x="243" y="71"/>
                  </a:cubicBezTo>
                  <a:cubicBezTo>
                    <a:pt x="245" y="70"/>
                    <a:pt x="247" y="68"/>
                    <a:pt x="249" y="67"/>
                  </a:cubicBezTo>
                  <a:cubicBezTo>
                    <a:pt x="250" y="66"/>
                    <a:pt x="250" y="65"/>
                    <a:pt x="252" y="64"/>
                  </a:cubicBezTo>
                  <a:cubicBezTo>
                    <a:pt x="254" y="62"/>
                    <a:pt x="256" y="61"/>
                    <a:pt x="259" y="61"/>
                  </a:cubicBezTo>
                  <a:cubicBezTo>
                    <a:pt x="259" y="61"/>
                    <a:pt x="260" y="61"/>
                    <a:pt x="260" y="61"/>
                  </a:cubicBezTo>
                  <a:cubicBezTo>
                    <a:pt x="261" y="61"/>
                    <a:pt x="262" y="61"/>
                    <a:pt x="263" y="61"/>
                  </a:cubicBezTo>
                  <a:cubicBezTo>
                    <a:pt x="264" y="60"/>
                    <a:pt x="264" y="59"/>
                    <a:pt x="264" y="57"/>
                  </a:cubicBezTo>
                  <a:cubicBezTo>
                    <a:pt x="264" y="57"/>
                    <a:pt x="264" y="57"/>
                    <a:pt x="264" y="57"/>
                  </a:cubicBezTo>
                  <a:cubicBezTo>
                    <a:pt x="264" y="54"/>
                    <a:pt x="265" y="53"/>
                    <a:pt x="267" y="52"/>
                  </a:cubicBezTo>
                  <a:cubicBezTo>
                    <a:pt x="267" y="51"/>
                    <a:pt x="268" y="51"/>
                    <a:pt x="268" y="51"/>
                  </a:cubicBezTo>
                  <a:cubicBezTo>
                    <a:pt x="269" y="49"/>
                    <a:pt x="269" y="45"/>
                    <a:pt x="269" y="43"/>
                  </a:cubicBezTo>
                  <a:cubicBezTo>
                    <a:pt x="269" y="41"/>
                    <a:pt x="269" y="41"/>
                    <a:pt x="269" y="41"/>
                  </a:cubicBezTo>
                  <a:cubicBezTo>
                    <a:pt x="268" y="38"/>
                    <a:pt x="268" y="38"/>
                    <a:pt x="268" y="38"/>
                  </a:cubicBezTo>
                  <a:cubicBezTo>
                    <a:pt x="280" y="38"/>
                    <a:pt x="280" y="38"/>
                    <a:pt x="280" y="38"/>
                  </a:cubicBezTo>
                  <a:cubicBezTo>
                    <a:pt x="281" y="38"/>
                    <a:pt x="281" y="38"/>
                    <a:pt x="282" y="38"/>
                  </a:cubicBezTo>
                  <a:cubicBezTo>
                    <a:pt x="282" y="38"/>
                    <a:pt x="283" y="38"/>
                    <a:pt x="284" y="38"/>
                  </a:cubicBezTo>
                  <a:cubicBezTo>
                    <a:pt x="285" y="38"/>
                    <a:pt x="286" y="38"/>
                    <a:pt x="286" y="37"/>
                  </a:cubicBezTo>
                  <a:cubicBezTo>
                    <a:pt x="289" y="36"/>
                    <a:pt x="290" y="34"/>
                    <a:pt x="292" y="31"/>
                  </a:cubicBezTo>
                  <a:cubicBezTo>
                    <a:pt x="293" y="29"/>
                    <a:pt x="294" y="28"/>
                    <a:pt x="297" y="28"/>
                  </a:cubicBezTo>
                  <a:cubicBezTo>
                    <a:pt x="316" y="28"/>
                    <a:pt x="316" y="28"/>
                    <a:pt x="316" y="28"/>
                  </a:cubicBezTo>
                  <a:cubicBezTo>
                    <a:pt x="317" y="28"/>
                    <a:pt x="317" y="28"/>
                    <a:pt x="317" y="28"/>
                  </a:cubicBezTo>
                  <a:cubicBezTo>
                    <a:pt x="317" y="28"/>
                    <a:pt x="318" y="28"/>
                    <a:pt x="318" y="28"/>
                  </a:cubicBezTo>
                  <a:cubicBezTo>
                    <a:pt x="320" y="28"/>
                    <a:pt x="322" y="29"/>
                    <a:pt x="322" y="32"/>
                  </a:cubicBezTo>
                  <a:cubicBezTo>
                    <a:pt x="322" y="40"/>
                    <a:pt x="322" y="40"/>
                    <a:pt x="322" y="40"/>
                  </a:cubicBezTo>
                  <a:cubicBezTo>
                    <a:pt x="318" y="39"/>
                    <a:pt x="318" y="39"/>
                    <a:pt x="318" y="39"/>
                  </a:cubicBezTo>
                  <a:cubicBezTo>
                    <a:pt x="318" y="39"/>
                    <a:pt x="318" y="39"/>
                    <a:pt x="318" y="39"/>
                  </a:cubicBezTo>
                  <a:cubicBezTo>
                    <a:pt x="318" y="39"/>
                    <a:pt x="318" y="39"/>
                    <a:pt x="318" y="39"/>
                  </a:cubicBezTo>
                  <a:cubicBezTo>
                    <a:pt x="318" y="39"/>
                    <a:pt x="317" y="39"/>
                    <a:pt x="317" y="41"/>
                  </a:cubicBezTo>
                  <a:cubicBezTo>
                    <a:pt x="317" y="41"/>
                    <a:pt x="318" y="41"/>
                    <a:pt x="319" y="42"/>
                  </a:cubicBezTo>
                  <a:cubicBezTo>
                    <a:pt x="320" y="42"/>
                    <a:pt x="320" y="42"/>
                    <a:pt x="321" y="42"/>
                  </a:cubicBezTo>
                  <a:cubicBezTo>
                    <a:pt x="322" y="42"/>
                    <a:pt x="323" y="42"/>
                    <a:pt x="324" y="42"/>
                  </a:cubicBezTo>
                  <a:cubicBezTo>
                    <a:pt x="324" y="42"/>
                    <a:pt x="325" y="42"/>
                    <a:pt x="325" y="42"/>
                  </a:cubicBezTo>
                  <a:cubicBezTo>
                    <a:pt x="326" y="42"/>
                    <a:pt x="327" y="41"/>
                    <a:pt x="327" y="41"/>
                  </a:cubicBezTo>
                  <a:cubicBezTo>
                    <a:pt x="328" y="39"/>
                    <a:pt x="330" y="38"/>
                    <a:pt x="332" y="38"/>
                  </a:cubicBezTo>
                  <a:cubicBezTo>
                    <a:pt x="336" y="37"/>
                    <a:pt x="336" y="37"/>
                    <a:pt x="336" y="37"/>
                  </a:cubicBezTo>
                  <a:cubicBezTo>
                    <a:pt x="336" y="54"/>
                    <a:pt x="336" y="54"/>
                    <a:pt x="336" y="54"/>
                  </a:cubicBezTo>
                  <a:cubicBezTo>
                    <a:pt x="336" y="55"/>
                    <a:pt x="337" y="57"/>
                    <a:pt x="338" y="59"/>
                  </a:cubicBezTo>
                  <a:cubicBezTo>
                    <a:pt x="338" y="59"/>
                    <a:pt x="338" y="59"/>
                    <a:pt x="338" y="59"/>
                  </a:cubicBezTo>
                  <a:cubicBezTo>
                    <a:pt x="340" y="62"/>
                    <a:pt x="341" y="64"/>
                    <a:pt x="341" y="68"/>
                  </a:cubicBezTo>
                  <a:cubicBezTo>
                    <a:pt x="341" y="69"/>
                    <a:pt x="341" y="71"/>
                    <a:pt x="341" y="73"/>
                  </a:cubicBezTo>
                  <a:cubicBezTo>
                    <a:pt x="341" y="74"/>
                    <a:pt x="340" y="77"/>
                    <a:pt x="336" y="77"/>
                  </a:cubicBezTo>
                  <a:cubicBezTo>
                    <a:pt x="335" y="77"/>
                    <a:pt x="335" y="77"/>
                    <a:pt x="334" y="77"/>
                  </a:cubicBezTo>
                  <a:cubicBezTo>
                    <a:pt x="334" y="77"/>
                    <a:pt x="333" y="77"/>
                    <a:pt x="333" y="77"/>
                  </a:cubicBezTo>
                  <a:cubicBezTo>
                    <a:pt x="333" y="77"/>
                    <a:pt x="332" y="77"/>
                    <a:pt x="332" y="77"/>
                  </a:cubicBezTo>
                  <a:cubicBezTo>
                    <a:pt x="330" y="77"/>
                    <a:pt x="329" y="77"/>
                    <a:pt x="327" y="77"/>
                  </a:cubicBezTo>
                  <a:cubicBezTo>
                    <a:pt x="326" y="77"/>
                    <a:pt x="325" y="76"/>
                    <a:pt x="323" y="76"/>
                  </a:cubicBezTo>
                  <a:cubicBezTo>
                    <a:pt x="321" y="76"/>
                    <a:pt x="320" y="77"/>
                    <a:pt x="318" y="77"/>
                  </a:cubicBezTo>
                  <a:cubicBezTo>
                    <a:pt x="318" y="77"/>
                    <a:pt x="318" y="78"/>
                    <a:pt x="317" y="78"/>
                  </a:cubicBezTo>
                  <a:cubicBezTo>
                    <a:pt x="317" y="78"/>
                    <a:pt x="317" y="78"/>
                    <a:pt x="317" y="79"/>
                  </a:cubicBezTo>
                  <a:cubicBezTo>
                    <a:pt x="316" y="81"/>
                    <a:pt x="315" y="81"/>
                    <a:pt x="313" y="82"/>
                  </a:cubicBezTo>
                  <a:cubicBezTo>
                    <a:pt x="313" y="82"/>
                    <a:pt x="312" y="82"/>
                    <a:pt x="312" y="82"/>
                  </a:cubicBezTo>
                  <a:cubicBezTo>
                    <a:pt x="312" y="82"/>
                    <a:pt x="312" y="82"/>
                    <a:pt x="312" y="82"/>
                  </a:cubicBezTo>
                  <a:cubicBezTo>
                    <a:pt x="313" y="87"/>
                    <a:pt x="313" y="87"/>
                    <a:pt x="313" y="87"/>
                  </a:cubicBezTo>
                  <a:cubicBezTo>
                    <a:pt x="309" y="86"/>
                    <a:pt x="309" y="86"/>
                    <a:pt x="309" y="86"/>
                  </a:cubicBezTo>
                  <a:cubicBezTo>
                    <a:pt x="309" y="86"/>
                    <a:pt x="308" y="86"/>
                    <a:pt x="308" y="86"/>
                  </a:cubicBezTo>
                  <a:cubicBezTo>
                    <a:pt x="308" y="87"/>
                    <a:pt x="308" y="87"/>
                    <a:pt x="308" y="88"/>
                  </a:cubicBezTo>
                  <a:cubicBezTo>
                    <a:pt x="308" y="91"/>
                    <a:pt x="308" y="91"/>
                    <a:pt x="308" y="91"/>
                  </a:cubicBezTo>
                  <a:cubicBezTo>
                    <a:pt x="272" y="91"/>
                    <a:pt x="272" y="91"/>
                    <a:pt x="272" y="91"/>
                  </a:cubicBezTo>
                  <a:cubicBezTo>
                    <a:pt x="271" y="91"/>
                    <a:pt x="270" y="91"/>
                    <a:pt x="269" y="91"/>
                  </a:cubicBezTo>
                  <a:cubicBezTo>
                    <a:pt x="268" y="91"/>
                    <a:pt x="268" y="91"/>
                    <a:pt x="267" y="91"/>
                  </a:cubicBezTo>
                  <a:cubicBezTo>
                    <a:pt x="266" y="91"/>
                    <a:pt x="266" y="91"/>
                    <a:pt x="266" y="91"/>
                  </a:cubicBezTo>
                  <a:cubicBezTo>
                    <a:pt x="266" y="91"/>
                    <a:pt x="265" y="95"/>
                    <a:pt x="265" y="95"/>
                  </a:cubicBezTo>
                  <a:cubicBezTo>
                    <a:pt x="262" y="96"/>
                    <a:pt x="262" y="96"/>
                    <a:pt x="262" y="96"/>
                  </a:cubicBezTo>
                  <a:cubicBezTo>
                    <a:pt x="262" y="96"/>
                    <a:pt x="261" y="96"/>
                    <a:pt x="260" y="96"/>
                  </a:cubicBezTo>
                  <a:cubicBezTo>
                    <a:pt x="259" y="95"/>
                    <a:pt x="258" y="95"/>
                    <a:pt x="257" y="95"/>
                  </a:cubicBezTo>
                  <a:cubicBezTo>
                    <a:pt x="256" y="95"/>
                    <a:pt x="256" y="95"/>
                    <a:pt x="256" y="95"/>
                  </a:cubicBezTo>
                  <a:cubicBezTo>
                    <a:pt x="256" y="96"/>
                    <a:pt x="256" y="100"/>
                    <a:pt x="256" y="100"/>
                  </a:cubicBezTo>
                  <a:cubicBezTo>
                    <a:pt x="253" y="100"/>
                    <a:pt x="253" y="100"/>
                    <a:pt x="253" y="100"/>
                  </a:cubicBezTo>
                  <a:cubicBezTo>
                    <a:pt x="252" y="100"/>
                    <a:pt x="251" y="101"/>
                    <a:pt x="251" y="101"/>
                  </a:cubicBezTo>
                  <a:cubicBezTo>
                    <a:pt x="251" y="101"/>
                    <a:pt x="251" y="101"/>
                    <a:pt x="251" y="101"/>
                  </a:cubicBezTo>
                  <a:cubicBezTo>
                    <a:pt x="251" y="102"/>
                    <a:pt x="252" y="103"/>
                    <a:pt x="253" y="103"/>
                  </a:cubicBezTo>
                  <a:cubicBezTo>
                    <a:pt x="254" y="103"/>
                    <a:pt x="255" y="103"/>
                    <a:pt x="256" y="103"/>
                  </a:cubicBezTo>
                  <a:cubicBezTo>
                    <a:pt x="257" y="103"/>
                    <a:pt x="258" y="103"/>
                    <a:pt x="259" y="103"/>
                  </a:cubicBezTo>
                  <a:cubicBezTo>
                    <a:pt x="259" y="102"/>
                    <a:pt x="259" y="102"/>
                    <a:pt x="259" y="102"/>
                  </a:cubicBezTo>
                  <a:cubicBezTo>
                    <a:pt x="259" y="100"/>
                    <a:pt x="261" y="99"/>
                    <a:pt x="263" y="99"/>
                  </a:cubicBezTo>
                  <a:cubicBezTo>
                    <a:pt x="275" y="99"/>
                    <a:pt x="275" y="99"/>
                    <a:pt x="275" y="99"/>
                  </a:cubicBezTo>
                  <a:cubicBezTo>
                    <a:pt x="275" y="102"/>
                    <a:pt x="275" y="102"/>
                    <a:pt x="275" y="102"/>
                  </a:cubicBezTo>
                  <a:cubicBezTo>
                    <a:pt x="275" y="106"/>
                    <a:pt x="273" y="108"/>
                    <a:pt x="271" y="110"/>
                  </a:cubicBezTo>
                  <a:cubicBezTo>
                    <a:pt x="271" y="110"/>
                    <a:pt x="270" y="111"/>
                    <a:pt x="270" y="111"/>
                  </a:cubicBezTo>
                  <a:cubicBezTo>
                    <a:pt x="269" y="113"/>
                    <a:pt x="268" y="115"/>
                    <a:pt x="266" y="115"/>
                  </a:cubicBezTo>
                  <a:cubicBezTo>
                    <a:pt x="265" y="115"/>
                    <a:pt x="265" y="115"/>
                    <a:pt x="265" y="115"/>
                  </a:cubicBezTo>
                  <a:cubicBezTo>
                    <a:pt x="259" y="115"/>
                    <a:pt x="259" y="115"/>
                    <a:pt x="259" y="115"/>
                  </a:cubicBezTo>
                  <a:cubicBezTo>
                    <a:pt x="258" y="115"/>
                    <a:pt x="258" y="115"/>
                    <a:pt x="257" y="114"/>
                  </a:cubicBezTo>
                  <a:cubicBezTo>
                    <a:pt x="257" y="114"/>
                    <a:pt x="257" y="114"/>
                    <a:pt x="256" y="114"/>
                  </a:cubicBezTo>
                  <a:cubicBezTo>
                    <a:pt x="256" y="114"/>
                    <a:pt x="256" y="114"/>
                    <a:pt x="256" y="114"/>
                  </a:cubicBezTo>
                  <a:cubicBezTo>
                    <a:pt x="256" y="115"/>
                    <a:pt x="256" y="115"/>
                    <a:pt x="256" y="116"/>
                  </a:cubicBezTo>
                  <a:cubicBezTo>
                    <a:pt x="256" y="117"/>
                    <a:pt x="255" y="119"/>
                    <a:pt x="251" y="119"/>
                  </a:cubicBezTo>
                  <a:cubicBezTo>
                    <a:pt x="250" y="119"/>
                    <a:pt x="249" y="119"/>
                    <a:pt x="249" y="119"/>
                  </a:cubicBezTo>
                  <a:cubicBezTo>
                    <a:pt x="248" y="119"/>
                    <a:pt x="247" y="119"/>
                    <a:pt x="247" y="119"/>
                  </a:cubicBezTo>
                  <a:cubicBezTo>
                    <a:pt x="247" y="119"/>
                    <a:pt x="247" y="119"/>
                    <a:pt x="247" y="119"/>
                  </a:cubicBezTo>
                  <a:cubicBezTo>
                    <a:pt x="247" y="120"/>
                    <a:pt x="246" y="124"/>
                    <a:pt x="246" y="124"/>
                  </a:cubicBezTo>
                  <a:cubicBezTo>
                    <a:pt x="243" y="124"/>
                    <a:pt x="243" y="124"/>
                    <a:pt x="243" y="124"/>
                  </a:cubicBezTo>
                  <a:cubicBezTo>
                    <a:pt x="243" y="124"/>
                    <a:pt x="242" y="124"/>
                    <a:pt x="241" y="124"/>
                  </a:cubicBezTo>
                  <a:cubicBezTo>
                    <a:pt x="240" y="124"/>
                    <a:pt x="239" y="124"/>
                    <a:pt x="238" y="124"/>
                  </a:cubicBezTo>
                  <a:cubicBezTo>
                    <a:pt x="238" y="124"/>
                    <a:pt x="237" y="124"/>
                    <a:pt x="237" y="124"/>
                  </a:cubicBezTo>
                  <a:cubicBezTo>
                    <a:pt x="237" y="124"/>
                    <a:pt x="237" y="129"/>
                    <a:pt x="237" y="129"/>
                  </a:cubicBezTo>
                  <a:cubicBezTo>
                    <a:pt x="233" y="129"/>
                    <a:pt x="233" y="129"/>
                    <a:pt x="233" y="129"/>
                  </a:cubicBezTo>
                  <a:cubicBezTo>
                    <a:pt x="233" y="129"/>
                    <a:pt x="233" y="129"/>
                    <a:pt x="233" y="129"/>
                  </a:cubicBezTo>
                  <a:cubicBezTo>
                    <a:pt x="233" y="129"/>
                    <a:pt x="233" y="129"/>
                    <a:pt x="233" y="129"/>
                  </a:cubicBezTo>
                  <a:cubicBezTo>
                    <a:pt x="233" y="129"/>
                    <a:pt x="232" y="129"/>
                    <a:pt x="232" y="131"/>
                  </a:cubicBezTo>
                  <a:cubicBezTo>
                    <a:pt x="232" y="133"/>
                    <a:pt x="232" y="133"/>
                    <a:pt x="232" y="133"/>
                  </a:cubicBezTo>
                  <a:cubicBezTo>
                    <a:pt x="229" y="133"/>
                    <a:pt x="229" y="133"/>
                    <a:pt x="229" y="133"/>
                  </a:cubicBezTo>
                  <a:cubicBezTo>
                    <a:pt x="229" y="133"/>
                    <a:pt x="229" y="133"/>
                    <a:pt x="228" y="135"/>
                  </a:cubicBezTo>
                  <a:cubicBezTo>
                    <a:pt x="228" y="136"/>
                    <a:pt x="228" y="137"/>
                    <a:pt x="228" y="138"/>
                  </a:cubicBezTo>
                  <a:cubicBezTo>
                    <a:pt x="228" y="140"/>
                    <a:pt x="228" y="143"/>
                    <a:pt x="226" y="145"/>
                  </a:cubicBezTo>
                  <a:cubicBezTo>
                    <a:pt x="226" y="146"/>
                    <a:pt x="225" y="147"/>
                    <a:pt x="224" y="147"/>
                  </a:cubicBezTo>
                  <a:cubicBezTo>
                    <a:pt x="224" y="148"/>
                    <a:pt x="224" y="148"/>
                    <a:pt x="224" y="148"/>
                  </a:cubicBezTo>
                  <a:cubicBezTo>
                    <a:pt x="223" y="149"/>
                    <a:pt x="223" y="149"/>
                    <a:pt x="223" y="149"/>
                  </a:cubicBezTo>
                  <a:cubicBezTo>
                    <a:pt x="223" y="150"/>
                    <a:pt x="222" y="152"/>
                    <a:pt x="219" y="152"/>
                  </a:cubicBezTo>
                  <a:cubicBezTo>
                    <a:pt x="212" y="152"/>
                    <a:pt x="212" y="152"/>
                    <a:pt x="212" y="152"/>
                  </a:cubicBezTo>
                  <a:cubicBezTo>
                    <a:pt x="211" y="152"/>
                    <a:pt x="211" y="152"/>
                    <a:pt x="210" y="152"/>
                  </a:cubicBezTo>
                  <a:cubicBezTo>
                    <a:pt x="210" y="152"/>
                    <a:pt x="209" y="152"/>
                    <a:pt x="209" y="152"/>
                  </a:cubicBezTo>
                  <a:cubicBezTo>
                    <a:pt x="209" y="152"/>
                    <a:pt x="209" y="152"/>
                    <a:pt x="209" y="152"/>
                  </a:cubicBezTo>
                  <a:cubicBezTo>
                    <a:pt x="209" y="152"/>
                    <a:pt x="209" y="153"/>
                    <a:pt x="209" y="154"/>
                  </a:cubicBezTo>
                  <a:cubicBezTo>
                    <a:pt x="209" y="155"/>
                    <a:pt x="208" y="157"/>
                    <a:pt x="204" y="157"/>
                  </a:cubicBezTo>
                  <a:cubicBezTo>
                    <a:pt x="203" y="157"/>
                    <a:pt x="202" y="157"/>
                    <a:pt x="202" y="157"/>
                  </a:cubicBezTo>
                  <a:cubicBezTo>
                    <a:pt x="202" y="157"/>
                    <a:pt x="202" y="157"/>
                    <a:pt x="202" y="157"/>
                  </a:cubicBezTo>
                  <a:cubicBezTo>
                    <a:pt x="196" y="160"/>
                    <a:pt x="191" y="164"/>
                    <a:pt x="188" y="170"/>
                  </a:cubicBezTo>
                  <a:cubicBezTo>
                    <a:pt x="187" y="171"/>
                    <a:pt x="186" y="172"/>
                    <a:pt x="185" y="174"/>
                  </a:cubicBezTo>
                  <a:cubicBezTo>
                    <a:pt x="185" y="180"/>
                    <a:pt x="185" y="180"/>
                    <a:pt x="185" y="180"/>
                  </a:cubicBezTo>
                  <a:cubicBezTo>
                    <a:pt x="185" y="180"/>
                    <a:pt x="185" y="180"/>
                    <a:pt x="185" y="180"/>
                  </a:cubicBezTo>
                  <a:cubicBezTo>
                    <a:pt x="186" y="184"/>
                    <a:pt x="184" y="185"/>
                    <a:pt x="182" y="185"/>
                  </a:cubicBezTo>
                  <a:cubicBezTo>
                    <a:pt x="181" y="186"/>
                    <a:pt x="181" y="186"/>
                    <a:pt x="180" y="186"/>
                  </a:cubicBezTo>
                  <a:cubicBezTo>
                    <a:pt x="180" y="186"/>
                    <a:pt x="179" y="187"/>
                    <a:pt x="178" y="188"/>
                  </a:cubicBezTo>
                  <a:cubicBezTo>
                    <a:pt x="177" y="189"/>
                    <a:pt x="177" y="190"/>
                    <a:pt x="176" y="192"/>
                  </a:cubicBezTo>
                  <a:cubicBezTo>
                    <a:pt x="176" y="192"/>
                    <a:pt x="176" y="192"/>
                    <a:pt x="176" y="192"/>
                  </a:cubicBezTo>
                  <a:cubicBezTo>
                    <a:pt x="175" y="194"/>
                    <a:pt x="173" y="195"/>
                    <a:pt x="171" y="195"/>
                  </a:cubicBezTo>
                  <a:cubicBezTo>
                    <a:pt x="169" y="195"/>
                    <a:pt x="169" y="195"/>
                    <a:pt x="169" y="195"/>
                  </a:cubicBezTo>
                  <a:cubicBezTo>
                    <a:pt x="166" y="196"/>
                    <a:pt x="164" y="197"/>
                    <a:pt x="162" y="199"/>
                  </a:cubicBezTo>
                  <a:cubicBezTo>
                    <a:pt x="160" y="201"/>
                    <a:pt x="158" y="203"/>
                    <a:pt x="157" y="206"/>
                  </a:cubicBezTo>
                  <a:cubicBezTo>
                    <a:pt x="156" y="208"/>
                    <a:pt x="154" y="209"/>
                    <a:pt x="151" y="209"/>
                  </a:cubicBezTo>
                  <a:cubicBezTo>
                    <a:pt x="150" y="209"/>
                    <a:pt x="150" y="209"/>
                    <a:pt x="149" y="209"/>
                  </a:cubicBezTo>
                  <a:cubicBezTo>
                    <a:pt x="149" y="209"/>
                    <a:pt x="148" y="209"/>
                    <a:pt x="148" y="209"/>
                  </a:cubicBezTo>
                  <a:cubicBezTo>
                    <a:pt x="143" y="209"/>
                    <a:pt x="143" y="209"/>
                    <a:pt x="143" y="209"/>
                  </a:cubicBezTo>
                  <a:cubicBezTo>
                    <a:pt x="143" y="209"/>
                    <a:pt x="143" y="209"/>
                    <a:pt x="143" y="209"/>
                  </a:cubicBezTo>
                  <a:cubicBezTo>
                    <a:pt x="143" y="210"/>
                    <a:pt x="143" y="210"/>
                    <a:pt x="143" y="211"/>
                  </a:cubicBezTo>
                  <a:cubicBezTo>
                    <a:pt x="144" y="212"/>
                    <a:pt x="144" y="212"/>
                    <a:pt x="145" y="212"/>
                  </a:cubicBezTo>
                  <a:cubicBezTo>
                    <a:pt x="148" y="213"/>
                    <a:pt x="148" y="217"/>
                    <a:pt x="148" y="219"/>
                  </a:cubicBezTo>
                  <a:cubicBezTo>
                    <a:pt x="147" y="219"/>
                    <a:pt x="147" y="220"/>
                    <a:pt x="147" y="220"/>
                  </a:cubicBezTo>
                  <a:cubicBezTo>
                    <a:pt x="147" y="223"/>
                    <a:pt x="147" y="223"/>
                    <a:pt x="147" y="223"/>
                  </a:cubicBezTo>
                  <a:cubicBezTo>
                    <a:pt x="144" y="223"/>
                    <a:pt x="144" y="223"/>
                    <a:pt x="144" y="223"/>
                  </a:cubicBezTo>
                  <a:cubicBezTo>
                    <a:pt x="143" y="223"/>
                    <a:pt x="143" y="223"/>
                    <a:pt x="142" y="223"/>
                  </a:cubicBezTo>
                  <a:cubicBezTo>
                    <a:pt x="141" y="223"/>
                    <a:pt x="140" y="223"/>
                    <a:pt x="139" y="224"/>
                  </a:cubicBezTo>
                  <a:cubicBezTo>
                    <a:pt x="139" y="224"/>
                    <a:pt x="138" y="224"/>
                    <a:pt x="138" y="225"/>
                  </a:cubicBezTo>
                  <a:cubicBezTo>
                    <a:pt x="138" y="226"/>
                    <a:pt x="136" y="228"/>
                    <a:pt x="133" y="228"/>
                  </a:cubicBezTo>
                  <a:cubicBezTo>
                    <a:pt x="132" y="228"/>
                    <a:pt x="132" y="228"/>
                    <a:pt x="131" y="228"/>
                  </a:cubicBezTo>
                  <a:cubicBezTo>
                    <a:pt x="131" y="228"/>
                    <a:pt x="130" y="228"/>
                    <a:pt x="130" y="228"/>
                  </a:cubicBezTo>
                  <a:cubicBezTo>
                    <a:pt x="130" y="228"/>
                    <a:pt x="130" y="228"/>
                    <a:pt x="130" y="228"/>
                  </a:cubicBezTo>
                  <a:cubicBezTo>
                    <a:pt x="130" y="228"/>
                    <a:pt x="130" y="228"/>
                    <a:pt x="130" y="228"/>
                  </a:cubicBezTo>
                  <a:cubicBezTo>
                    <a:pt x="129" y="228"/>
                    <a:pt x="129" y="228"/>
                    <a:pt x="129" y="228"/>
                  </a:cubicBezTo>
                  <a:cubicBezTo>
                    <a:pt x="128" y="228"/>
                    <a:pt x="128" y="231"/>
                    <a:pt x="128" y="236"/>
                  </a:cubicBezTo>
                  <a:cubicBezTo>
                    <a:pt x="129" y="237"/>
                    <a:pt x="129" y="238"/>
                    <a:pt x="129" y="239"/>
                  </a:cubicBezTo>
                  <a:cubicBezTo>
                    <a:pt x="129" y="243"/>
                    <a:pt x="129" y="243"/>
                    <a:pt x="129" y="243"/>
                  </a:cubicBezTo>
                  <a:cubicBezTo>
                    <a:pt x="125" y="242"/>
                    <a:pt x="125" y="242"/>
                    <a:pt x="125" y="242"/>
                  </a:cubicBezTo>
                  <a:cubicBezTo>
                    <a:pt x="125" y="242"/>
                    <a:pt x="124" y="242"/>
                    <a:pt x="124" y="242"/>
                  </a:cubicBezTo>
                  <a:cubicBezTo>
                    <a:pt x="124" y="242"/>
                    <a:pt x="124" y="246"/>
                    <a:pt x="124" y="247"/>
                  </a:cubicBezTo>
                  <a:cubicBezTo>
                    <a:pt x="124" y="247"/>
                    <a:pt x="124" y="248"/>
                    <a:pt x="124" y="248"/>
                  </a:cubicBezTo>
                  <a:cubicBezTo>
                    <a:pt x="124" y="252"/>
                    <a:pt x="124" y="252"/>
                    <a:pt x="124" y="252"/>
                  </a:cubicBezTo>
                  <a:cubicBezTo>
                    <a:pt x="120" y="251"/>
                    <a:pt x="120" y="251"/>
                    <a:pt x="120" y="251"/>
                  </a:cubicBezTo>
                  <a:cubicBezTo>
                    <a:pt x="120" y="251"/>
                    <a:pt x="120" y="251"/>
                    <a:pt x="120" y="251"/>
                  </a:cubicBezTo>
                  <a:cubicBezTo>
                    <a:pt x="119" y="252"/>
                    <a:pt x="119" y="255"/>
                    <a:pt x="119" y="257"/>
                  </a:cubicBezTo>
                  <a:cubicBezTo>
                    <a:pt x="119" y="262"/>
                    <a:pt x="119" y="269"/>
                    <a:pt x="112" y="270"/>
                  </a:cubicBezTo>
                  <a:cubicBezTo>
                    <a:pt x="107" y="271"/>
                    <a:pt x="107" y="271"/>
                    <a:pt x="107" y="271"/>
                  </a:cubicBezTo>
                  <a:cubicBezTo>
                    <a:pt x="108" y="266"/>
                    <a:pt x="108" y="266"/>
                    <a:pt x="108" y="266"/>
                  </a:cubicBezTo>
                  <a:cubicBezTo>
                    <a:pt x="108" y="266"/>
                    <a:pt x="108" y="266"/>
                    <a:pt x="108" y="266"/>
                  </a:cubicBezTo>
                  <a:cubicBezTo>
                    <a:pt x="108" y="266"/>
                    <a:pt x="108" y="266"/>
                    <a:pt x="108" y="266"/>
                  </a:cubicBezTo>
                  <a:cubicBezTo>
                    <a:pt x="107" y="266"/>
                    <a:pt x="107" y="266"/>
                    <a:pt x="107" y="266"/>
                  </a:cubicBezTo>
                  <a:cubicBezTo>
                    <a:pt x="105" y="265"/>
                    <a:pt x="104" y="264"/>
                    <a:pt x="104" y="261"/>
                  </a:cubicBezTo>
                  <a:cubicBezTo>
                    <a:pt x="104" y="255"/>
                    <a:pt x="104" y="255"/>
                    <a:pt x="104" y="255"/>
                  </a:cubicBezTo>
                  <a:cubicBezTo>
                    <a:pt x="106" y="255"/>
                    <a:pt x="106" y="255"/>
                    <a:pt x="106" y="255"/>
                  </a:cubicBezTo>
                  <a:cubicBezTo>
                    <a:pt x="107" y="254"/>
                    <a:pt x="107" y="253"/>
                    <a:pt x="108" y="253"/>
                  </a:cubicBezTo>
                  <a:cubicBezTo>
                    <a:pt x="109" y="250"/>
                    <a:pt x="110" y="246"/>
                    <a:pt x="109" y="242"/>
                  </a:cubicBezTo>
                  <a:cubicBezTo>
                    <a:pt x="108" y="237"/>
                    <a:pt x="106" y="234"/>
                    <a:pt x="104" y="233"/>
                  </a:cubicBezTo>
                  <a:cubicBezTo>
                    <a:pt x="104" y="232"/>
                    <a:pt x="103" y="232"/>
                    <a:pt x="102" y="232"/>
                  </a:cubicBezTo>
                  <a:cubicBezTo>
                    <a:pt x="102" y="232"/>
                    <a:pt x="101" y="232"/>
                    <a:pt x="100" y="232"/>
                  </a:cubicBezTo>
                  <a:cubicBezTo>
                    <a:pt x="100" y="232"/>
                    <a:pt x="99" y="232"/>
                    <a:pt x="98" y="232"/>
                  </a:cubicBezTo>
                  <a:cubicBezTo>
                    <a:pt x="96" y="232"/>
                    <a:pt x="92" y="235"/>
                    <a:pt x="91" y="235"/>
                  </a:cubicBezTo>
                  <a:cubicBezTo>
                    <a:pt x="90" y="236"/>
                    <a:pt x="90" y="236"/>
                    <a:pt x="89" y="237"/>
                  </a:cubicBezTo>
                  <a:cubicBezTo>
                    <a:pt x="86" y="239"/>
                    <a:pt x="83" y="241"/>
                    <a:pt x="79" y="241"/>
                  </a:cubicBezTo>
                  <a:cubicBezTo>
                    <a:pt x="79" y="241"/>
                    <a:pt x="78" y="241"/>
                    <a:pt x="78" y="240"/>
                  </a:cubicBezTo>
                  <a:cubicBezTo>
                    <a:pt x="75" y="240"/>
                    <a:pt x="73" y="239"/>
                    <a:pt x="72" y="239"/>
                  </a:cubicBezTo>
                  <a:cubicBezTo>
                    <a:pt x="71" y="238"/>
                    <a:pt x="70" y="238"/>
                    <a:pt x="70" y="238"/>
                  </a:cubicBezTo>
                  <a:cubicBezTo>
                    <a:pt x="69" y="237"/>
                    <a:pt x="68" y="237"/>
                    <a:pt x="68" y="237"/>
                  </a:cubicBezTo>
                  <a:cubicBezTo>
                    <a:pt x="67" y="237"/>
                    <a:pt x="67" y="238"/>
                    <a:pt x="67" y="239"/>
                  </a:cubicBezTo>
                  <a:cubicBezTo>
                    <a:pt x="67" y="240"/>
                    <a:pt x="67" y="240"/>
                    <a:pt x="67" y="241"/>
                  </a:cubicBezTo>
                  <a:cubicBezTo>
                    <a:pt x="66" y="246"/>
                    <a:pt x="62" y="248"/>
                    <a:pt x="59" y="251"/>
                  </a:cubicBezTo>
                  <a:cubicBezTo>
                    <a:pt x="57" y="252"/>
                    <a:pt x="56" y="253"/>
                    <a:pt x="55" y="254"/>
                  </a:cubicBezTo>
                  <a:cubicBezTo>
                    <a:pt x="54" y="255"/>
                    <a:pt x="54" y="256"/>
                    <a:pt x="53" y="257"/>
                  </a:cubicBezTo>
                  <a:cubicBezTo>
                    <a:pt x="53" y="260"/>
                    <a:pt x="51" y="261"/>
                    <a:pt x="50" y="261"/>
                  </a:cubicBezTo>
                  <a:cubicBezTo>
                    <a:pt x="49" y="261"/>
                    <a:pt x="49" y="261"/>
                    <a:pt x="49" y="261"/>
                  </a:cubicBezTo>
                  <a:cubicBezTo>
                    <a:pt x="48" y="261"/>
                    <a:pt x="48" y="261"/>
                    <a:pt x="48" y="261"/>
                  </a:cubicBezTo>
                  <a:cubicBezTo>
                    <a:pt x="48" y="261"/>
                    <a:pt x="48" y="264"/>
                    <a:pt x="48" y="265"/>
                  </a:cubicBezTo>
                  <a:cubicBezTo>
                    <a:pt x="48" y="266"/>
                    <a:pt x="48" y="267"/>
                    <a:pt x="48" y="267"/>
                  </a:cubicBezTo>
                  <a:cubicBezTo>
                    <a:pt x="48" y="271"/>
                    <a:pt x="48" y="271"/>
                    <a:pt x="48" y="271"/>
                  </a:cubicBezTo>
                  <a:cubicBezTo>
                    <a:pt x="45" y="270"/>
                    <a:pt x="45" y="270"/>
                    <a:pt x="45" y="270"/>
                  </a:cubicBezTo>
                  <a:cubicBezTo>
                    <a:pt x="44" y="270"/>
                    <a:pt x="44" y="270"/>
                    <a:pt x="44" y="270"/>
                  </a:cubicBezTo>
                  <a:cubicBezTo>
                    <a:pt x="44" y="271"/>
                    <a:pt x="44" y="274"/>
                    <a:pt x="44" y="275"/>
                  </a:cubicBezTo>
                  <a:cubicBezTo>
                    <a:pt x="44" y="276"/>
                    <a:pt x="44" y="276"/>
                    <a:pt x="44" y="276"/>
                  </a:cubicBezTo>
                  <a:cubicBezTo>
                    <a:pt x="44" y="280"/>
                    <a:pt x="44" y="280"/>
                    <a:pt x="44" y="280"/>
                  </a:cubicBezTo>
                  <a:cubicBezTo>
                    <a:pt x="40" y="280"/>
                    <a:pt x="40" y="280"/>
                    <a:pt x="40" y="280"/>
                  </a:cubicBezTo>
                  <a:cubicBezTo>
                    <a:pt x="40" y="279"/>
                    <a:pt x="40" y="279"/>
                    <a:pt x="39" y="279"/>
                  </a:cubicBezTo>
                  <a:cubicBezTo>
                    <a:pt x="39" y="280"/>
                    <a:pt x="39" y="283"/>
                    <a:pt x="39" y="288"/>
                  </a:cubicBezTo>
                  <a:cubicBezTo>
                    <a:pt x="39" y="289"/>
                    <a:pt x="39" y="290"/>
                    <a:pt x="39" y="291"/>
                  </a:cubicBezTo>
                  <a:cubicBezTo>
                    <a:pt x="39" y="294"/>
                    <a:pt x="39" y="294"/>
                    <a:pt x="39" y="294"/>
                  </a:cubicBezTo>
                  <a:cubicBezTo>
                    <a:pt x="35" y="294"/>
                    <a:pt x="35" y="294"/>
                    <a:pt x="35" y="294"/>
                  </a:cubicBezTo>
                  <a:cubicBezTo>
                    <a:pt x="35" y="294"/>
                    <a:pt x="35" y="294"/>
                    <a:pt x="35" y="294"/>
                  </a:cubicBezTo>
                  <a:cubicBezTo>
                    <a:pt x="34" y="294"/>
                    <a:pt x="34" y="297"/>
                    <a:pt x="34" y="299"/>
                  </a:cubicBezTo>
                  <a:cubicBezTo>
                    <a:pt x="34" y="299"/>
                    <a:pt x="34" y="300"/>
                    <a:pt x="34" y="300"/>
                  </a:cubicBezTo>
                  <a:cubicBezTo>
                    <a:pt x="34" y="304"/>
                    <a:pt x="34" y="304"/>
                    <a:pt x="34" y="304"/>
                  </a:cubicBezTo>
                  <a:cubicBezTo>
                    <a:pt x="30" y="303"/>
                    <a:pt x="30" y="303"/>
                    <a:pt x="30" y="303"/>
                  </a:cubicBezTo>
                  <a:cubicBezTo>
                    <a:pt x="30" y="303"/>
                    <a:pt x="30" y="303"/>
                    <a:pt x="30" y="303"/>
                  </a:cubicBezTo>
                  <a:cubicBezTo>
                    <a:pt x="30" y="303"/>
                    <a:pt x="30" y="303"/>
                    <a:pt x="30" y="303"/>
                  </a:cubicBezTo>
                  <a:cubicBezTo>
                    <a:pt x="30" y="303"/>
                    <a:pt x="30" y="303"/>
                    <a:pt x="30" y="305"/>
                  </a:cubicBezTo>
                  <a:cubicBezTo>
                    <a:pt x="29" y="309"/>
                    <a:pt x="29" y="309"/>
                    <a:pt x="29" y="309"/>
                  </a:cubicBezTo>
                  <a:cubicBezTo>
                    <a:pt x="26" y="308"/>
                    <a:pt x="26" y="308"/>
                    <a:pt x="26" y="308"/>
                  </a:cubicBezTo>
                  <a:cubicBezTo>
                    <a:pt x="26" y="308"/>
                    <a:pt x="25" y="308"/>
                    <a:pt x="25" y="308"/>
                  </a:cubicBezTo>
                  <a:cubicBezTo>
                    <a:pt x="25" y="308"/>
                    <a:pt x="25" y="308"/>
                    <a:pt x="25" y="308"/>
                  </a:cubicBezTo>
                  <a:cubicBezTo>
                    <a:pt x="25" y="308"/>
                    <a:pt x="25" y="308"/>
                    <a:pt x="25" y="311"/>
                  </a:cubicBezTo>
                  <a:cubicBezTo>
                    <a:pt x="25" y="311"/>
                    <a:pt x="25" y="312"/>
                    <a:pt x="25" y="313"/>
                  </a:cubicBezTo>
                  <a:cubicBezTo>
                    <a:pt x="25" y="314"/>
                    <a:pt x="25" y="315"/>
                    <a:pt x="25" y="316"/>
                  </a:cubicBezTo>
                  <a:cubicBezTo>
                    <a:pt x="25" y="316"/>
                    <a:pt x="25" y="316"/>
                    <a:pt x="25" y="316"/>
                  </a:cubicBezTo>
                  <a:cubicBezTo>
                    <a:pt x="25" y="316"/>
                    <a:pt x="25" y="316"/>
                    <a:pt x="26" y="316"/>
                  </a:cubicBezTo>
                  <a:cubicBezTo>
                    <a:pt x="28" y="316"/>
                    <a:pt x="30" y="317"/>
                    <a:pt x="30" y="320"/>
                  </a:cubicBezTo>
                  <a:cubicBezTo>
                    <a:pt x="30" y="324"/>
                    <a:pt x="30" y="324"/>
                    <a:pt x="30" y="324"/>
                  </a:cubicBezTo>
                  <a:cubicBezTo>
                    <a:pt x="30" y="324"/>
                    <a:pt x="30" y="325"/>
                    <a:pt x="30" y="325"/>
                  </a:cubicBezTo>
                  <a:cubicBezTo>
                    <a:pt x="29" y="326"/>
                    <a:pt x="29" y="327"/>
                    <a:pt x="30" y="328"/>
                  </a:cubicBezTo>
                  <a:cubicBezTo>
                    <a:pt x="32" y="327"/>
                    <a:pt x="35" y="325"/>
                    <a:pt x="37" y="323"/>
                  </a:cubicBezTo>
                  <a:cubicBezTo>
                    <a:pt x="37" y="322"/>
                    <a:pt x="38" y="321"/>
                    <a:pt x="39" y="321"/>
                  </a:cubicBezTo>
                  <a:cubicBezTo>
                    <a:pt x="39" y="320"/>
                    <a:pt x="39" y="320"/>
                    <a:pt x="39" y="320"/>
                  </a:cubicBezTo>
                  <a:cubicBezTo>
                    <a:pt x="41" y="319"/>
                    <a:pt x="42" y="317"/>
                    <a:pt x="44" y="316"/>
                  </a:cubicBezTo>
                  <a:cubicBezTo>
                    <a:pt x="45" y="316"/>
                    <a:pt x="45" y="316"/>
                    <a:pt x="45" y="316"/>
                  </a:cubicBezTo>
                  <a:cubicBezTo>
                    <a:pt x="46" y="316"/>
                    <a:pt x="46" y="316"/>
                    <a:pt x="46" y="316"/>
                  </a:cubicBezTo>
                  <a:cubicBezTo>
                    <a:pt x="46" y="316"/>
                    <a:pt x="46" y="316"/>
                    <a:pt x="47" y="316"/>
                  </a:cubicBezTo>
                  <a:cubicBezTo>
                    <a:pt x="46" y="316"/>
                    <a:pt x="46" y="316"/>
                    <a:pt x="46" y="316"/>
                  </a:cubicBezTo>
                  <a:cubicBezTo>
                    <a:pt x="47" y="316"/>
                    <a:pt x="47" y="315"/>
                    <a:pt x="47" y="314"/>
                  </a:cubicBezTo>
                  <a:cubicBezTo>
                    <a:pt x="47" y="310"/>
                    <a:pt x="47" y="310"/>
                    <a:pt x="47" y="310"/>
                  </a:cubicBezTo>
                  <a:cubicBezTo>
                    <a:pt x="51" y="311"/>
                    <a:pt x="51" y="311"/>
                    <a:pt x="51" y="311"/>
                  </a:cubicBezTo>
                  <a:cubicBezTo>
                    <a:pt x="51" y="311"/>
                    <a:pt x="51" y="311"/>
                    <a:pt x="51" y="311"/>
                  </a:cubicBezTo>
                  <a:cubicBezTo>
                    <a:pt x="51" y="311"/>
                    <a:pt x="51" y="311"/>
                    <a:pt x="51" y="311"/>
                  </a:cubicBezTo>
                  <a:cubicBezTo>
                    <a:pt x="51" y="311"/>
                    <a:pt x="51" y="311"/>
                    <a:pt x="52" y="310"/>
                  </a:cubicBezTo>
                  <a:cubicBezTo>
                    <a:pt x="52" y="306"/>
                    <a:pt x="54" y="303"/>
                    <a:pt x="58" y="302"/>
                  </a:cubicBezTo>
                  <a:cubicBezTo>
                    <a:pt x="60" y="302"/>
                    <a:pt x="62" y="301"/>
                    <a:pt x="64" y="301"/>
                  </a:cubicBezTo>
                  <a:cubicBezTo>
                    <a:pt x="65" y="301"/>
                    <a:pt x="67" y="302"/>
                    <a:pt x="68" y="302"/>
                  </a:cubicBezTo>
                  <a:cubicBezTo>
                    <a:pt x="72" y="302"/>
                    <a:pt x="72" y="302"/>
                    <a:pt x="72" y="302"/>
                  </a:cubicBezTo>
                  <a:cubicBezTo>
                    <a:pt x="72" y="305"/>
                    <a:pt x="72" y="305"/>
                    <a:pt x="72" y="305"/>
                  </a:cubicBezTo>
                  <a:cubicBezTo>
                    <a:pt x="72" y="306"/>
                    <a:pt x="72" y="307"/>
                    <a:pt x="72" y="308"/>
                  </a:cubicBezTo>
                  <a:cubicBezTo>
                    <a:pt x="72" y="310"/>
                    <a:pt x="72" y="313"/>
                    <a:pt x="72" y="316"/>
                  </a:cubicBezTo>
                  <a:cubicBezTo>
                    <a:pt x="71" y="325"/>
                    <a:pt x="66" y="327"/>
                    <a:pt x="62" y="327"/>
                  </a:cubicBezTo>
                  <a:cubicBezTo>
                    <a:pt x="61" y="327"/>
                    <a:pt x="61" y="327"/>
                    <a:pt x="60" y="327"/>
                  </a:cubicBezTo>
                  <a:cubicBezTo>
                    <a:pt x="59" y="327"/>
                    <a:pt x="59" y="327"/>
                    <a:pt x="58" y="327"/>
                  </a:cubicBezTo>
                  <a:cubicBezTo>
                    <a:pt x="58" y="327"/>
                    <a:pt x="58" y="327"/>
                    <a:pt x="58" y="327"/>
                  </a:cubicBezTo>
                  <a:cubicBezTo>
                    <a:pt x="58" y="327"/>
                    <a:pt x="58" y="327"/>
                    <a:pt x="58" y="327"/>
                  </a:cubicBezTo>
                  <a:cubicBezTo>
                    <a:pt x="58" y="330"/>
                    <a:pt x="58" y="332"/>
                    <a:pt x="58" y="335"/>
                  </a:cubicBezTo>
                  <a:cubicBezTo>
                    <a:pt x="58" y="336"/>
                    <a:pt x="58" y="337"/>
                    <a:pt x="58" y="338"/>
                  </a:cubicBezTo>
                  <a:cubicBezTo>
                    <a:pt x="58" y="342"/>
                    <a:pt x="58" y="342"/>
                    <a:pt x="58" y="342"/>
                  </a:cubicBezTo>
                  <a:cubicBezTo>
                    <a:pt x="54" y="341"/>
                    <a:pt x="54" y="341"/>
                    <a:pt x="54" y="341"/>
                  </a:cubicBezTo>
                  <a:cubicBezTo>
                    <a:pt x="54" y="341"/>
                    <a:pt x="54" y="341"/>
                    <a:pt x="54" y="341"/>
                  </a:cubicBezTo>
                  <a:cubicBezTo>
                    <a:pt x="53" y="341"/>
                    <a:pt x="53" y="345"/>
                    <a:pt x="53" y="346"/>
                  </a:cubicBezTo>
                  <a:cubicBezTo>
                    <a:pt x="53" y="346"/>
                    <a:pt x="53" y="347"/>
                    <a:pt x="53" y="347"/>
                  </a:cubicBezTo>
                  <a:cubicBezTo>
                    <a:pt x="53" y="348"/>
                    <a:pt x="54" y="349"/>
                    <a:pt x="58" y="349"/>
                  </a:cubicBezTo>
                  <a:cubicBezTo>
                    <a:pt x="58" y="349"/>
                    <a:pt x="59" y="349"/>
                    <a:pt x="59" y="349"/>
                  </a:cubicBezTo>
                  <a:cubicBezTo>
                    <a:pt x="60" y="349"/>
                    <a:pt x="62" y="349"/>
                    <a:pt x="63" y="349"/>
                  </a:cubicBezTo>
                  <a:cubicBezTo>
                    <a:pt x="63" y="349"/>
                    <a:pt x="63" y="349"/>
                    <a:pt x="63" y="349"/>
                  </a:cubicBezTo>
                  <a:cubicBezTo>
                    <a:pt x="64" y="349"/>
                    <a:pt x="64" y="349"/>
                    <a:pt x="64" y="349"/>
                  </a:cubicBezTo>
                  <a:cubicBezTo>
                    <a:pt x="65" y="349"/>
                    <a:pt x="66" y="349"/>
                    <a:pt x="67" y="349"/>
                  </a:cubicBezTo>
                  <a:cubicBezTo>
                    <a:pt x="71" y="349"/>
                    <a:pt x="72" y="351"/>
                    <a:pt x="72" y="352"/>
                  </a:cubicBezTo>
                  <a:cubicBezTo>
                    <a:pt x="72" y="354"/>
                    <a:pt x="72" y="356"/>
                    <a:pt x="72" y="358"/>
                  </a:cubicBezTo>
                  <a:cubicBezTo>
                    <a:pt x="72" y="360"/>
                    <a:pt x="72" y="362"/>
                    <a:pt x="72" y="364"/>
                  </a:cubicBezTo>
                  <a:cubicBezTo>
                    <a:pt x="73" y="367"/>
                    <a:pt x="74" y="368"/>
                    <a:pt x="74" y="368"/>
                  </a:cubicBezTo>
                  <a:cubicBezTo>
                    <a:pt x="76" y="368"/>
                    <a:pt x="76" y="368"/>
                    <a:pt x="76" y="368"/>
                  </a:cubicBezTo>
                  <a:cubicBezTo>
                    <a:pt x="77" y="370"/>
                    <a:pt x="77" y="370"/>
                    <a:pt x="77" y="370"/>
                  </a:cubicBezTo>
                  <a:cubicBezTo>
                    <a:pt x="77" y="372"/>
                    <a:pt x="78" y="376"/>
                    <a:pt x="76" y="380"/>
                  </a:cubicBezTo>
                  <a:cubicBezTo>
                    <a:pt x="74" y="383"/>
                    <a:pt x="70" y="384"/>
                    <a:pt x="67" y="385"/>
                  </a:cubicBezTo>
                  <a:cubicBezTo>
                    <a:pt x="65" y="385"/>
                    <a:pt x="64" y="386"/>
                    <a:pt x="63" y="386"/>
                  </a:cubicBezTo>
                  <a:cubicBezTo>
                    <a:pt x="63" y="386"/>
                    <a:pt x="63" y="386"/>
                    <a:pt x="63" y="386"/>
                  </a:cubicBezTo>
                  <a:cubicBezTo>
                    <a:pt x="63" y="388"/>
                    <a:pt x="63" y="389"/>
                    <a:pt x="63" y="390"/>
                  </a:cubicBezTo>
                  <a:cubicBezTo>
                    <a:pt x="63" y="391"/>
                    <a:pt x="64" y="393"/>
                    <a:pt x="65" y="394"/>
                  </a:cubicBezTo>
                  <a:cubicBezTo>
                    <a:pt x="65" y="394"/>
                    <a:pt x="65" y="395"/>
                    <a:pt x="65" y="395"/>
                  </a:cubicBezTo>
                  <a:cubicBezTo>
                    <a:pt x="66" y="396"/>
                    <a:pt x="67" y="398"/>
                    <a:pt x="67" y="400"/>
                  </a:cubicBezTo>
                  <a:cubicBezTo>
                    <a:pt x="67" y="400"/>
                    <a:pt x="68" y="401"/>
                    <a:pt x="68" y="401"/>
                  </a:cubicBezTo>
                  <a:cubicBezTo>
                    <a:pt x="69" y="401"/>
                    <a:pt x="72" y="401"/>
                    <a:pt x="72" y="405"/>
                  </a:cubicBezTo>
                  <a:cubicBezTo>
                    <a:pt x="72" y="405"/>
                    <a:pt x="72" y="405"/>
                    <a:pt x="72" y="406"/>
                  </a:cubicBezTo>
                  <a:cubicBezTo>
                    <a:pt x="72" y="406"/>
                    <a:pt x="72" y="406"/>
                    <a:pt x="72" y="406"/>
                  </a:cubicBezTo>
                  <a:cubicBezTo>
                    <a:pt x="73" y="406"/>
                    <a:pt x="73" y="406"/>
                    <a:pt x="73" y="406"/>
                  </a:cubicBezTo>
                  <a:cubicBezTo>
                    <a:pt x="74" y="406"/>
                    <a:pt x="75" y="406"/>
                    <a:pt x="76" y="407"/>
                  </a:cubicBezTo>
                  <a:cubicBezTo>
                    <a:pt x="77" y="406"/>
                    <a:pt x="79" y="405"/>
                    <a:pt x="83" y="403"/>
                  </a:cubicBezTo>
                  <a:cubicBezTo>
                    <a:pt x="83" y="403"/>
                    <a:pt x="84" y="403"/>
                    <a:pt x="84" y="403"/>
                  </a:cubicBezTo>
                  <a:cubicBezTo>
                    <a:pt x="85" y="402"/>
                    <a:pt x="87" y="402"/>
                    <a:pt x="88" y="402"/>
                  </a:cubicBezTo>
                  <a:cubicBezTo>
                    <a:pt x="90" y="402"/>
                    <a:pt x="93" y="402"/>
                    <a:pt x="95" y="406"/>
                  </a:cubicBezTo>
                  <a:cubicBezTo>
                    <a:pt x="95" y="407"/>
                    <a:pt x="95" y="407"/>
                    <a:pt x="96" y="408"/>
                  </a:cubicBezTo>
                  <a:cubicBezTo>
                    <a:pt x="96" y="409"/>
                    <a:pt x="96" y="409"/>
                    <a:pt x="97" y="410"/>
                  </a:cubicBezTo>
                  <a:cubicBezTo>
                    <a:pt x="97" y="410"/>
                    <a:pt x="97" y="410"/>
                    <a:pt x="97" y="410"/>
                  </a:cubicBezTo>
                  <a:cubicBezTo>
                    <a:pt x="98" y="411"/>
                    <a:pt x="99" y="412"/>
                    <a:pt x="99" y="413"/>
                  </a:cubicBezTo>
                  <a:cubicBezTo>
                    <a:pt x="100" y="414"/>
                    <a:pt x="100" y="414"/>
                    <a:pt x="100" y="415"/>
                  </a:cubicBezTo>
                  <a:cubicBezTo>
                    <a:pt x="101" y="415"/>
                    <a:pt x="101" y="415"/>
                    <a:pt x="101" y="415"/>
                  </a:cubicBezTo>
                  <a:cubicBezTo>
                    <a:pt x="101" y="415"/>
                    <a:pt x="102" y="415"/>
                    <a:pt x="103" y="415"/>
                  </a:cubicBezTo>
                  <a:cubicBezTo>
                    <a:pt x="103" y="415"/>
                    <a:pt x="104" y="415"/>
                    <a:pt x="105" y="415"/>
                  </a:cubicBezTo>
                  <a:cubicBezTo>
                    <a:pt x="105" y="415"/>
                    <a:pt x="106" y="415"/>
                    <a:pt x="106" y="415"/>
                  </a:cubicBezTo>
                  <a:cubicBezTo>
                    <a:pt x="108" y="414"/>
                    <a:pt x="110" y="413"/>
                    <a:pt x="111" y="412"/>
                  </a:cubicBezTo>
                  <a:cubicBezTo>
                    <a:pt x="111" y="412"/>
                    <a:pt x="108" y="411"/>
                    <a:pt x="108" y="411"/>
                  </a:cubicBezTo>
                  <a:cubicBezTo>
                    <a:pt x="108" y="408"/>
                    <a:pt x="108" y="408"/>
                    <a:pt x="108" y="408"/>
                  </a:cubicBezTo>
                  <a:cubicBezTo>
                    <a:pt x="108" y="408"/>
                    <a:pt x="108" y="408"/>
                    <a:pt x="108" y="407"/>
                  </a:cubicBezTo>
                  <a:cubicBezTo>
                    <a:pt x="108" y="406"/>
                    <a:pt x="107" y="406"/>
                    <a:pt x="106" y="405"/>
                  </a:cubicBezTo>
                  <a:cubicBezTo>
                    <a:pt x="105" y="404"/>
                    <a:pt x="104" y="402"/>
                    <a:pt x="104" y="400"/>
                  </a:cubicBezTo>
                  <a:cubicBezTo>
                    <a:pt x="103" y="396"/>
                    <a:pt x="103" y="396"/>
                    <a:pt x="103" y="396"/>
                  </a:cubicBezTo>
                  <a:cubicBezTo>
                    <a:pt x="107" y="396"/>
                    <a:pt x="107" y="396"/>
                    <a:pt x="107" y="396"/>
                  </a:cubicBezTo>
                  <a:cubicBezTo>
                    <a:pt x="108" y="396"/>
                    <a:pt x="108" y="396"/>
                    <a:pt x="108" y="396"/>
                  </a:cubicBezTo>
                  <a:cubicBezTo>
                    <a:pt x="109" y="396"/>
                    <a:pt x="111" y="396"/>
                    <a:pt x="112" y="396"/>
                  </a:cubicBezTo>
                  <a:cubicBezTo>
                    <a:pt x="115" y="396"/>
                    <a:pt x="117" y="396"/>
                    <a:pt x="118" y="395"/>
                  </a:cubicBezTo>
                  <a:cubicBezTo>
                    <a:pt x="118" y="391"/>
                    <a:pt x="121" y="391"/>
                    <a:pt x="122" y="391"/>
                  </a:cubicBezTo>
                  <a:cubicBezTo>
                    <a:pt x="124" y="391"/>
                    <a:pt x="124" y="391"/>
                    <a:pt x="124" y="391"/>
                  </a:cubicBezTo>
                  <a:cubicBezTo>
                    <a:pt x="125" y="391"/>
                    <a:pt x="126" y="391"/>
                    <a:pt x="127" y="391"/>
                  </a:cubicBezTo>
                  <a:cubicBezTo>
                    <a:pt x="127" y="391"/>
                    <a:pt x="127" y="391"/>
                    <a:pt x="127" y="391"/>
                  </a:cubicBezTo>
                  <a:cubicBezTo>
                    <a:pt x="127" y="391"/>
                    <a:pt x="127" y="391"/>
                    <a:pt x="127" y="390"/>
                  </a:cubicBezTo>
                  <a:cubicBezTo>
                    <a:pt x="126" y="387"/>
                    <a:pt x="126" y="387"/>
                    <a:pt x="126" y="387"/>
                  </a:cubicBezTo>
                  <a:cubicBezTo>
                    <a:pt x="130" y="387"/>
                    <a:pt x="130" y="387"/>
                    <a:pt x="130" y="387"/>
                  </a:cubicBezTo>
                  <a:cubicBezTo>
                    <a:pt x="134" y="387"/>
                    <a:pt x="139" y="387"/>
                    <a:pt x="141" y="390"/>
                  </a:cubicBezTo>
                  <a:cubicBezTo>
                    <a:pt x="141" y="390"/>
                    <a:pt x="141" y="390"/>
                    <a:pt x="141" y="390"/>
                  </a:cubicBezTo>
                  <a:cubicBezTo>
                    <a:pt x="141" y="388"/>
                    <a:pt x="143" y="386"/>
                    <a:pt x="145" y="386"/>
                  </a:cubicBezTo>
                  <a:cubicBezTo>
                    <a:pt x="145" y="386"/>
                    <a:pt x="145" y="386"/>
                    <a:pt x="145" y="386"/>
                  </a:cubicBezTo>
                  <a:cubicBezTo>
                    <a:pt x="146" y="386"/>
                    <a:pt x="147" y="386"/>
                    <a:pt x="147" y="386"/>
                  </a:cubicBezTo>
                  <a:cubicBezTo>
                    <a:pt x="148" y="386"/>
                    <a:pt x="149" y="386"/>
                    <a:pt x="151" y="387"/>
                  </a:cubicBezTo>
                  <a:cubicBezTo>
                    <a:pt x="153" y="387"/>
                    <a:pt x="156" y="388"/>
                    <a:pt x="158" y="389"/>
                  </a:cubicBezTo>
                  <a:cubicBezTo>
                    <a:pt x="160" y="390"/>
                    <a:pt x="162" y="391"/>
                    <a:pt x="164" y="392"/>
                  </a:cubicBezTo>
                  <a:cubicBezTo>
                    <a:pt x="166" y="394"/>
                    <a:pt x="168" y="395"/>
                    <a:pt x="170" y="396"/>
                  </a:cubicBezTo>
                  <a:cubicBezTo>
                    <a:pt x="173" y="397"/>
                    <a:pt x="175" y="397"/>
                    <a:pt x="178" y="397"/>
                  </a:cubicBezTo>
                  <a:cubicBezTo>
                    <a:pt x="180" y="397"/>
                    <a:pt x="183" y="397"/>
                    <a:pt x="186" y="396"/>
                  </a:cubicBezTo>
                  <a:cubicBezTo>
                    <a:pt x="191" y="395"/>
                    <a:pt x="191" y="395"/>
                    <a:pt x="191" y="395"/>
                  </a:cubicBezTo>
                  <a:cubicBezTo>
                    <a:pt x="190" y="400"/>
                    <a:pt x="190" y="400"/>
                    <a:pt x="190" y="400"/>
                  </a:cubicBezTo>
                  <a:cubicBezTo>
                    <a:pt x="189" y="401"/>
                    <a:pt x="193" y="404"/>
                    <a:pt x="195" y="405"/>
                  </a:cubicBezTo>
                  <a:cubicBezTo>
                    <a:pt x="196" y="406"/>
                    <a:pt x="196" y="406"/>
                    <a:pt x="197" y="406"/>
                  </a:cubicBezTo>
                  <a:cubicBezTo>
                    <a:pt x="197" y="406"/>
                    <a:pt x="197" y="406"/>
                    <a:pt x="197" y="406"/>
                  </a:cubicBezTo>
                  <a:cubicBezTo>
                    <a:pt x="197" y="406"/>
                    <a:pt x="198" y="405"/>
                    <a:pt x="198" y="405"/>
                  </a:cubicBezTo>
                  <a:cubicBezTo>
                    <a:pt x="198" y="404"/>
                    <a:pt x="198" y="404"/>
                    <a:pt x="198" y="404"/>
                  </a:cubicBezTo>
                  <a:cubicBezTo>
                    <a:pt x="198" y="402"/>
                    <a:pt x="199" y="401"/>
                    <a:pt x="202" y="401"/>
                  </a:cubicBezTo>
                  <a:cubicBezTo>
                    <a:pt x="209" y="401"/>
                    <a:pt x="209" y="401"/>
                    <a:pt x="209" y="401"/>
                  </a:cubicBezTo>
                  <a:cubicBezTo>
                    <a:pt x="209" y="404"/>
                    <a:pt x="209" y="404"/>
                    <a:pt x="209" y="404"/>
                  </a:cubicBezTo>
                  <a:cubicBezTo>
                    <a:pt x="209" y="405"/>
                    <a:pt x="209" y="405"/>
                    <a:pt x="209" y="405"/>
                  </a:cubicBezTo>
                  <a:cubicBezTo>
                    <a:pt x="209" y="405"/>
                    <a:pt x="209" y="405"/>
                    <a:pt x="209" y="405"/>
                  </a:cubicBezTo>
                  <a:cubicBezTo>
                    <a:pt x="209" y="405"/>
                    <a:pt x="209" y="405"/>
                    <a:pt x="211" y="405"/>
                  </a:cubicBezTo>
                  <a:cubicBezTo>
                    <a:pt x="217" y="406"/>
                    <a:pt x="217" y="406"/>
                    <a:pt x="217" y="406"/>
                  </a:cubicBezTo>
                  <a:cubicBezTo>
                    <a:pt x="213" y="411"/>
                    <a:pt x="213" y="411"/>
                    <a:pt x="213" y="411"/>
                  </a:cubicBezTo>
                  <a:cubicBezTo>
                    <a:pt x="211" y="412"/>
                    <a:pt x="210" y="413"/>
                    <a:pt x="209" y="414"/>
                  </a:cubicBezTo>
                  <a:cubicBezTo>
                    <a:pt x="211" y="414"/>
                    <a:pt x="213" y="414"/>
                    <a:pt x="214" y="414"/>
                  </a:cubicBezTo>
                  <a:cubicBezTo>
                    <a:pt x="217" y="414"/>
                    <a:pt x="217" y="414"/>
                    <a:pt x="217" y="414"/>
                  </a:cubicBezTo>
                  <a:cubicBezTo>
                    <a:pt x="219" y="414"/>
                    <a:pt x="221" y="414"/>
                    <a:pt x="224" y="415"/>
                  </a:cubicBezTo>
                  <a:cubicBezTo>
                    <a:pt x="225" y="415"/>
                    <a:pt x="229" y="416"/>
                    <a:pt x="231" y="419"/>
                  </a:cubicBezTo>
                  <a:cubicBezTo>
                    <a:pt x="232" y="421"/>
                    <a:pt x="232" y="422"/>
                    <a:pt x="232" y="423"/>
                  </a:cubicBezTo>
                  <a:cubicBezTo>
                    <a:pt x="232" y="424"/>
                    <a:pt x="232" y="424"/>
                    <a:pt x="232" y="424"/>
                  </a:cubicBezTo>
                  <a:cubicBezTo>
                    <a:pt x="232" y="424"/>
                    <a:pt x="233" y="424"/>
                    <a:pt x="234" y="424"/>
                  </a:cubicBezTo>
                  <a:cubicBezTo>
                    <a:pt x="236" y="425"/>
                    <a:pt x="237" y="427"/>
                    <a:pt x="238" y="429"/>
                  </a:cubicBezTo>
                  <a:cubicBezTo>
                    <a:pt x="238" y="430"/>
                    <a:pt x="238" y="430"/>
                    <a:pt x="238" y="431"/>
                  </a:cubicBezTo>
                  <a:cubicBezTo>
                    <a:pt x="239" y="432"/>
                    <a:pt x="240" y="432"/>
                    <a:pt x="241" y="433"/>
                  </a:cubicBezTo>
                  <a:cubicBezTo>
                    <a:pt x="243" y="434"/>
                    <a:pt x="245" y="434"/>
                    <a:pt x="248" y="434"/>
                  </a:cubicBezTo>
                  <a:cubicBezTo>
                    <a:pt x="249" y="434"/>
                    <a:pt x="250" y="434"/>
                    <a:pt x="252" y="434"/>
                  </a:cubicBezTo>
                  <a:cubicBezTo>
                    <a:pt x="256" y="433"/>
                    <a:pt x="256" y="433"/>
                    <a:pt x="256" y="433"/>
                  </a:cubicBezTo>
                  <a:cubicBezTo>
                    <a:pt x="256" y="437"/>
                    <a:pt x="256" y="437"/>
                    <a:pt x="256" y="437"/>
                  </a:cubicBezTo>
                  <a:cubicBezTo>
                    <a:pt x="256" y="437"/>
                    <a:pt x="256" y="438"/>
                    <a:pt x="264" y="438"/>
                  </a:cubicBezTo>
                  <a:cubicBezTo>
                    <a:pt x="266" y="438"/>
                    <a:pt x="266" y="438"/>
                    <a:pt x="266" y="438"/>
                  </a:cubicBezTo>
                  <a:cubicBezTo>
                    <a:pt x="268" y="438"/>
                    <a:pt x="270" y="441"/>
                    <a:pt x="272" y="443"/>
                  </a:cubicBezTo>
                  <a:cubicBezTo>
                    <a:pt x="273" y="443"/>
                    <a:pt x="273" y="444"/>
                    <a:pt x="274" y="445"/>
                  </a:cubicBezTo>
                  <a:cubicBezTo>
                    <a:pt x="275" y="446"/>
                    <a:pt x="276" y="446"/>
                    <a:pt x="278" y="447"/>
                  </a:cubicBezTo>
                  <a:cubicBezTo>
                    <a:pt x="278" y="448"/>
                    <a:pt x="279" y="448"/>
                    <a:pt x="280" y="449"/>
                  </a:cubicBezTo>
                  <a:cubicBezTo>
                    <a:pt x="282" y="450"/>
                    <a:pt x="285" y="452"/>
                    <a:pt x="287" y="455"/>
                  </a:cubicBezTo>
                  <a:cubicBezTo>
                    <a:pt x="288" y="456"/>
                    <a:pt x="288" y="458"/>
                    <a:pt x="289" y="459"/>
                  </a:cubicBezTo>
                  <a:cubicBezTo>
                    <a:pt x="289" y="460"/>
                    <a:pt x="289" y="460"/>
                    <a:pt x="289" y="460"/>
                  </a:cubicBezTo>
                  <a:cubicBezTo>
                    <a:pt x="289" y="460"/>
                    <a:pt x="289" y="460"/>
                    <a:pt x="289" y="460"/>
                  </a:cubicBezTo>
                  <a:cubicBezTo>
                    <a:pt x="289" y="461"/>
                    <a:pt x="289" y="461"/>
                    <a:pt x="289" y="462"/>
                  </a:cubicBezTo>
                  <a:cubicBezTo>
                    <a:pt x="289" y="462"/>
                    <a:pt x="289" y="462"/>
                    <a:pt x="289" y="463"/>
                  </a:cubicBezTo>
                  <a:cubicBezTo>
                    <a:pt x="291" y="464"/>
                    <a:pt x="294" y="466"/>
                    <a:pt x="296" y="469"/>
                  </a:cubicBezTo>
                  <a:cubicBezTo>
                    <a:pt x="296" y="470"/>
                    <a:pt x="297" y="471"/>
                    <a:pt x="297" y="472"/>
                  </a:cubicBezTo>
                  <a:cubicBezTo>
                    <a:pt x="297" y="472"/>
                    <a:pt x="297" y="472"/>
                    <a:pt x="297" y="472"/>
                  </a:cubicBezTo>
                  <a:cubicBezTo>
                    <a:pt x="298" y="472"/>
                    <a:pt x="298" y="472"/>
                    <a:pt x="299" y="471"/>
                  </a:cubicBezTo>
                  <a:cubicBezTo>
                    <a:pt x="299" y="471"/>
                    <a:pt x="300" y="471"/>
                    <a:pt x="300" y="471"/>
                  </a:cubicBezTo>
                  <a:cubicBezTo>
                    <a:pt x="301" y="471"/>
                    <a:pt x="301" y="471"/>
                    <a:pt x="301" y="471"/>
                  </a:cubicBezTo>
                  <a:cubicBezTo>
                    <a:pt x="302" y="472"/>
                    <a:pt x="302" y="472"/>
                    <a:pt x="302" y="472"/>
                  </a:cubicBezTo>
                  <a:cubicBezTo>
                    <a:pt x="302" y="472"/>
                    <a:pt x="303" y="473"/>
                    <a:pt x="304" y="473"/>
                  </a:cubicBezTo>
                  <a:cubicBezTo>
                    <a:pt x="307" y="475"/>
                    <a:pt x="311" y="477"/>
                    <a:pt x="314" y="481"/>
                  </a:cubicBezTo>
                  <a:cubicBezTo>
                    <a:pt x="316" y="483"/>
                    <a:pt x="317" y="486"/>
                    <a:pt x="317" y="489"/>
                  </a:cubicBezTo>
                  <a:cubicBezTo>
                    <a:pt x="317" y="490"/>
                    <a:pt x="317" y="491"/>
                    <a:pt x="317" y="492"/>
                  </a:cubicBezTo>
                  <a:cubicBezTo>
                    <a:pt x="318" y="494"/>
                    <a:pt x="317" y="495"/>
                    <a:pt x="317" y="495"/>
                  </a:cubicBezTo>
                  <a:cubicBezTo>
                    <a:pt x="316" y="496"/>
                    <a:pt x="315" y="497"/>
                    <a:pt x="314" y="497"/>
                  </a:cubicBezTo>
                  <a:cubicBezTo>
                    <a:pt x="313" y="497"/>
                    <a:pt x="313" y="497"/>
                    <a:pt x="312" y="497"/>
                  </a:cubicBezTo>
                  <a:cubicBezTo>
                    <a:pt x="303" y="497"/>
                    <a:pt x="303" y="497"/>
                    <a:pt x="303" y="497"/>
                  </a:cubicBezTo>
                  <a:cubicBezTo>
                    <a:pt x="302" y="497"/>
                    <a:pt x="302" y="497"/>
                    <a:pt x="302" y="498"/>
                  </a:cubicBezTo>
                  <a:cubicBezTo>
                    <a:pt x="301" y="501"/>
                    <a:pt x="297" y="501"/>
                    <a:pt x="296" y="501"/>
                  </a:cubicBezTo>
                  <a:cubicBezTo>
                    <a:pt x="295" y="501"/>
                    <a:pt x="295" y="501"/>
                    <a:pt x="295" y="501"/>
                  </a:cubicBezTo>
                  <a:cubicBezTo>
                    <a:pt x="295" y="501"/>
                    <a:pt x="294" y="501"/>
                    <a:pt x="294" y="501"/>
                  </a:cubicBezTo>
                  <a:cubicBezTo>
                    <a:pt x="293" y="502"/>
                    <a:pt x="293" y="502"/>
                    <a:pt x="293" y="502"/>
                  </a:cubicBezTo>
                  <a:cubicBezTo>
                    <a:pt x="293" y="502"/>
                    <a:pt x="293" y="502"/>
                    <a:pt x="294" y="503"/>
                  </a:cubicBezTo>
                  <a:cubicBezTo>
                    <a:pt x="294" y="503"/>
                    <a:pt x="295" y="504"/>
                    <a:pt x="295" y="504"/>
                  </a:cubicBezTo>
                  <a:cubicBezTo>
                    <a:pt x="296" y="505"/>
                    <a:pt x="298" y="505"/>
                    <a:pt x="299" y="505"/>
                  </a:cubicBezTo>
                  <a:cubicBezTo>
                    <a:pt x="300" y="505"/>
                    <a:pt x="302" y="505"/>
                    <a:pt x="303" y="505"/>
                  </a:cubicBezTo>
                  <a:cubicBezTo>
                    <a:pt x="304" y="505"/>
                    <a:pt x="304" y="505"/>
                    <a:pt x="304" y="505"/>
                  </a:cubicBezTo>
                  <a:cubicBezTo>
                    <a:pt x="306" y="504"/>
                    <a:pt x="307" y="504"/>
                    <a:pt x="309" y="504"/>
                  </a:cubicBezTo>
                  <a:cubicBezTo>
                    <a:pt x="315" y="504"/>
                    <a:pt x="315" y="504"/>
                    <a:pt x="315" y="504"/>
                  </a:cubicBezTo>
                  <a:cubicBezTo>
                    <a:pt x="331" y="504"/>
                    <a:pt x="331" y="504"/>
                    <a:pt x="331" y="504"/>
                  </a:cubicBezTo>
                  <a:cubicBezTo>
                    <a:pt x="331" y="504"/>
                    <a:pt x="331" y="504"/>
                    <a:pt x="331" y="504"/>
                  </a:cubicBezTo>
                  <a:cubicBezTo>
                    <a:pt x="331" y="504"/>
                    <a:pt x="332" y="504"/>
                    <a:pt x="332" y="504"/>
                  </a:cubicBezTo>
                  <a:cubicBezTo>
                    <a:pt x="334" y="504"/>
                    <a:pt x="336" y="506"/>
                    <a:pt x="336" y="508"/>
                  </a:cubicBezTo>
                  <a:cubicBezTo>
                    <a:pt x="336" y="508"/>
                    <a:pt x="336" y="509"/>
                    <a:pt x="336" y="509"/>
                  </a:cubicBezTo>
                  <a:cubicBezTo>
                    <a:pt x="337" y="509"/>
                    <a:pt x="337" y="509"/>
                    <a:pt x="337" y="509"/>
                  </a:cubicBezTo>
                  <a:cubicBezTo>
                    <a:pt x="337" y="509"/>
                    <a:pt x="337" y="509"/>
                    <a:pt x="337" y="509"/>
                  </a:cubicBezTo>
                  <a:cubicBezTo>
                    <a:pt x="340" y="509"/>
                    <a:pt x="340" y="511"/>
                    <a:pt x="341" y="512"/>
                  </a:cubicBezTo>
                  <a:cubicBezTo>
                    <a:pt x="341" y="512"/>
                    <a:pt x="341" y="512"/>
                    <a:pt x="341" y="513"/>
                  </a:cubicBezTo>
                  <a:cubicBezTo>
                    <a:pt x="341" y="513"/>
                    <a:pt x="342" y="513"/>
                    <a:pt x="343" y="513"/>
                  </a:cubicBezTo>
                  <a:cubicBezTo>
                    <a:pt x="344" y="514"/>
                    <a:pt x="346" y="514"/>
                    <a:pt x="348" y="514"/>
                  </a:cubicBezTo>
                  <a:cubicBezTo>
                    <a:pt x="349" y="514"/>
                    <a:pt x="350" y="514"/>
                    <a:pt x="351" y="514"/>
                  </a:cubicBezTo>
                  <a:cubicBezTo>
                    <a:pt x="354" y="514"/>
                    <a:pt x="355" y="517"/>
                    <a:pt x="355" y="519"/>
                  </a:cubicBezTo>
                  <a:cubicBezTo>
                    <a:pt x="356" y="519"/>
                    <a:pt x="356" y="519"/>
                    <a:pt x="357" y="519"/>
                  </a:cubicBezTo>
                  <a:cubicBezTo>
                    <a:pt x="361" y="519"/>
                    <a:pt x="361" y="519"/>
                    <a:pt x="361" y="519"/>
                  </a:cubicBezTo>
                  <a:cubicBezTo>
                    <a:pt x="362" y="519"/>
                    <a:pt x="362" y="519"/>
                    <a:pt x="363" y="518"/>
                  </a:cubicBezTo>
                  <a:cubicBezTo>
                    <a:pt x="365" y="518"/>
                    <a:pt x="368" y="518"/>
                    <a:pt x="370" y="518"/>
                  </a:cubicBezTo>
                  <a:cubicBezTo>
                    <a:pt x="374" y="518"/>
                    <a:pt x="378" y="518"/>
                    <a:pt x="379" y="521"/>
                  </a:cubicBezTo>
                  <a:cubicBezTo>
                    <a:pt x="379" y="522"/>
                    <a:pt x="380" y="523"/>
                    <a:pt x="382" y="523"/>
                  </a:cubicBezTo>
                  <a:cubicBezTo>
                    <a:pt x="383" y="523"/>
                    <a:pt x="384" y="523"/>
                    <a:pt x="386" y="523"/>
                  </a:cubicBezTo>
                  <a:cubicBezTo>
                    <a:pt x="387" y="523"/>
                    <a:pt x="390" y="523"/>
                    <a:pt x="390" y="523"/>
                  </a:cubicBezTo>
                  <a:cubicBezTo>
                    <a:pt x="391" y="523"/>
                    <a:pt x="391" y="523"/>
                    <a:pt x="391" y="523"/>
                  </a:cubicBezTo>
                  <a:cubicBezTo>
                    <a:pt x="392" y="523"/>
                    <a:pt x="393" y="523"/>
                    <a:pt x="394" y="523"/>
                  </a:cubicBezTo>
                  <a:cubicBezTo>
                    <a:pt x="395" y="523"/>
                    <a:pt x="396" y="523"/>
                    <a:pt x="397" y="523"/>
                  </a:cubicBezTo>
                  <a:cubicBezTo>
                    <a:pt x="397" y="523"/>
                    <a:pt x="397" y="523"/>
                    <a:pt x="397" y="523"/>
                  </a:cubicBezTo>
                  <a:cubicBezTo>
                    <a:pt x="398" y="523"/>
                    <a:pt x="398" y="523"/>
                    <a:pt x="398" y="523"/>
                  </a:cubicBezTo>
                  <a:cubicBezTo>
                    <a:pt x="400" y="523"/>
                    <a:pt x="402" y="524"/>
                    <a:pt x="402" y="526"/>
                  </a:cubicBezTo>
                  <a:cubicBezTo>
                    <a:pt x="402" y="527"/>
                    <a:pt x="403" y="528"/>
                    <a:pt x="403" y="528"/>
                  </a:cubicBezTo>
                  <a:cubicBezTo>
                    <a:pt x="404" y="530"/>
                    <a:pt x="407" y="531"/>
                    <a:pt x="409" y="533"/>
                  </a:cubicBezTo>
                  <a:cubicBezTo>
                    <a:pt x="412" y="533"/>
                    <a:pt x="412" y="533"/>
                    <a:pt x="412" y="533"/>
                  </a:cubicBezTo>
                  <a:cubicBezTo>
                    <a:pt x="413" y="533"/>
                    <a:pt x="415" y="533"/>
                    <a:pt x="416" y="536"/>
                  </a:cubicBezTo>
                  <a:cubicBezTo>
                    <a:pt x="416" y="536"/>
                    <a:pt x="416" y="536"/>
                    <a:pt x="417" y="536"/>
                  </a:cubicBezTo>
                  <a:cubicBezTo>
                    <a:pt x="417" y="537"/>
                    <a:pt x="418" y="538"/>
                    <a:pt x="418" y="539"/>
                  </a:cubicBezTo>
                  <a:cubicBezTo>
                    <a:pt x="420" y="541"/>
                    <a:pt x="423" y="542"/>
                    <a:pt x="429" y="542"/>
                  </a:cubicBezTo>
                  <a:cubicBezTo>
                    <a:pt x="430" y="542"/>
                    <a:pt x="432" y="542"/>
                    <a:pt x="433" y="542"/>
                  </a:cubicBezTo>
                  <a:cubicBezTo>
                    <a:pt x="434" y="542"/>
                    <a:pt x="436" y="542"/>
                    <a:pt x="437" y="542"/>
                  </a:cubicBezTo>
                  <a:cubicBezTo>
                    <a:pt x="441" y="542"/>
                    <a:pt x="441" y="542"/>
                    <a:pt x="441" y="542"/>
                  </a:cubicBezTo>
                  <a:cubicBezTo>
                    <a:pt x="440" y="546"/>
                    <a:pt x="440" y="546"/>
                    <a:pt x="440" y="546"/>
                  </a:cubicBezTo>
                  <a:cubicBezTo>
                    <a:pt x="440" y="546"/>
                    <a:pt x="440" y="546"/>
                    <a:pt x="440" y="547"/>
                  </a:cubicBezTo>
                  <a:cubicBezTo>
                    <a:pt x="440" y="547"/>
                    <a:pt x="440" y="547"/>
                    <a:pt x="440" y="547"/>
                  </a:cubicBezTo>
                  <a:cubicBezTo>
                    <a:pt x="440" y="547"/>
                    <a:pt x="440" y="547"/>
                    <a:pt x="442" y="547"/>
                  </a:cubicBezTo>
                  <a:cubicBezTo>
                    <a:pt x="445" y="547"/>
                    <a:pt x="445" y="547"/>
                    <a:pt x="445" y="547"/>
                  </a:cubicBezTo>
                  <a:cubicBezTo>
                    <a:pt x="445" y="568"/>
                    <a:pt x="445" y="568"/>
                    <a:pt x="445" y="568"/>
                  </a:cubicBezTo>
                  <a:cubicBezTo>
                    <a:pt x="441" y="567"/>
                    <a:pt x="441" y="567"/>
                    <a:pt x="441" y="567"/>
                  </a:cubicBezTo>
                  <a:cubicBezTo>
                    <a:pt x="441" y="567"/>
                    <a:pt x="440" y="567"/>
                    <a:pt x="440" y="567"/>
                  </a:cubicBezTo>
                  <a:cubicBezTo>
                    <a:pt x="440" y="567"/>
                    <a:pt x="440" y="567"/>
                    <a:pt x="440" y="567"/>
                  </a:cubicBezTo>
                  <a:cubicBezTo>
                    <a:pt x="440" y="567"/>
                    <a:pt x="440" y="567"/>
                    <a:pt x="440" y="568"/>
                  </a:cubicBezTo>
                  <a:cubicBezTo>
                    <a:pt x="439" y="572"/>
                    <a:pt x="439" y="574"/>
                    <a:pt x="440" y="575"/>
                  </a:cubicBezTo>
                  <a:cubicBezTo>
                    <a:pt x="440" y="575"/>
                    <a:pt x="441" y="575"/>
                    <a:pt x="442" y="575"/>
                  </a:cubicBezTo>
                  <a:cubicBezTo>
                    <a:pt x="444" y="575"/>
                    <a:pt x="444" y="575"/>
                    <a:pt x="444" y="575"/>
                  </a:cubicBezTo>
                  <a:cubicBezTo>
                    <a:pt x="445" y="578"/>
                    <a:pt x="445" y="578"/>
                    <a:pt x="445" y="578"/>
                  </a:cubicBezTo>
                  <a:cubicBezTo>
                    <a:pt x="445" y="579"/>
                    <a:pt x="445" y="579"/>
                    <a:pt x="445" y="579"/>
                  </a:cubicBezTo>
                  <a:cubicBezTo>
                    <a:pt x="445" y="581"/>
                    <a:pt x="445" y="585"/>
                    <a:pt x="442" y="586"/>
                  </a:cubicBezTo>
                  <a:cubicBezTo>
                    <a:pt x="441" y="587"/>
                    <a:pt x="440" y="587"/>
                    <a:pt x="439" y="588"/>
                  </a:cubicBezTo>
                  <a:cubicBezTo>
                    <a:pt x="435" y="591"/>
                    <a:pt x="431" y="594"/>
                    <a:pt x="428" y="599"/>
                  </a:cubicBezTo>
                  <a:cubicBezTo>
                    <a:pt x="427" y="600"/>
                    <a:pt x="426" y="601"/>
                    <a:pt x="426" y="602"/>
                  </a:cubicBezTo>
                  <a:cubicBezTo>
                    <a:pt x="424" y="605"/>
                    <a:pt x="423" y="605"/>
                    <a:pt x="422" y="605"/>
                  </a:cubicBezTo>
                  <a:cubicBezTo>
                    <a:pt x="422" y="605"/>
                    <a:pt x="421" y="605"/>
                    <a:pt x="421" y="605"/>
                  </a:cubicBezTo>
                  <a:cubicBezTo>
                    <a:pt x="421" y="605"/>
                    <a:pt x="421" y="605"/>
                    <a:pt x="421" y="605"/>
                  </a:cubicBezTo>
                  <a:cubicBezTo>
                    <a:pt x="421" y="605"/>
                    <a:pt x="421" y="605"/>
                    <a:pt x="421" y="605"/>
                  </a:cubicBezTo>
                  <a:cubicBezTo>
                    <a:pt x="421" y="605"/>
                    <a:pt x="421" y="606"/>
                    <a:pt x="421" y="606"/>
                  </a:cubicBezTo>
                  <a:cubicBezTo>
                    <a:pt x="422" y="610"/>
                    <a:pt x="422" y="610"/>
                    <a:pt x="422" y="610"/>
                  </a:cubicBezTo>
                  <a:cubicBezTo>
                    <a:pt x="418" y="610"/>
                    <a:pt x="418" y="610"/>
                    <a:pt x="418" y="610"/>
                  </a:cubicBezTo>
                  <a:cubicBezTo>
                    <a:pt x="418" y="610"/>
                    <a:pt x="417" y="610"/>
                    <a:pt x="417" y="612"/>
                  </a:cubicBezTo>
                  <a:cubicBezTo>
                    <a:pt x="417" y="612"/>
                    <a:pt x="417" y="613"/>
                    <a:pt x="417" y="613"/>
                  </a:cubicBezTo>
                  <a:cubicBezTo>
                    <a:pt x="417" y="614"/>
                    <a:pt x="417" y="615"/>
                    <a:pt x="416" y="616"/>
                  </a:cubicBezTo>
                  <a:cubicBezTo>
                    <a:pt x="416" y="617"/>
                    <a:pt x="415" y="619"/>
                    <a:pt x="411" y="619"/>
                  </a:cubicBezTo>
                  <a:cubicBezTo>
                    <a:pt x="410" y="619"/>
                    <a:pt x="410" y="619"/>
                    <a:pt x="409" y="619"/>
                  </a:cubicBezTo>
                  <a:cubicBezTo>
                    <a:pt x="409" y="619"/>
                    <a:pt x="409" y="619"/>
                    <a:pt x="408" y="619"/>
                  </a:cubicBezTo>
                  <a:cubicBezTo>
                    <a:pt x="402" y="619"/>
                    <a:pt x="402" y="619"/>
                    <a:pt x="402" y="619"/>
                  </a:cubicBezTo>
                  <a:cubicBezTo>
                    <a:pt x="402" y="620"/>
                    <a:pt x="402" y="620"/>
                    <a:pt x="402" y="620"/>
                  </a:cubicBezTo>
                  <a:cubicBezTo>
                    <a:pt x="402" y="620"/>
                    <a:pt x="402" y="621"/>
                    <a:pt x="402" y="622"/>
                  </a:cubicBezTo>
                  <a:cubicBezTo>
                    <a:pt x="402" y="623"/>
                    <a:pt x="402" y="626"/>
                    <a:pt x="402" y="627"/>
                  </a:cubicBezTo>
                  <a:cubicBezTo>
                    <a:pt x="402" y="627"/>
                    <a:pt x="403" y="627"/>
                    <a:pt x="404" y="627"/>
                  </a:cubicBezTo>
                  <a:cubicBezTo>
                    <a:pt x="407" y="627"/>
                    <a:pt x="407" y="627"/>
                    <a:pt x="407" y="627"/>
                  </a:cubicBezTo>
                  <a:cubicBezTo>
                    <a:pt x="407" y="630"/>
                    <a:pt x="407" y="630"/>
                    <a:pt x="407" y="630"/>
                  </a:cubicBezTo>
                  <a:cubicBezTo>
                    <a:pt x="407" y="649"/>
                    <a:pt x="407" y="649"/>
                    <a:pt x="407" y="649"/>
                  </a:cubicBezTo>
                  <a:cubicBezTo>
                    <a:pt x="407" y="652"/>
                    <a:pt x="407" y="654"/>
                    <a:pt x="407" y="657"/>
                  </a:cubicBezTo>
                  <a:cubicBezTo>
                    <a:pt x="407" y="662"/>
                    <a:pt x="406" y="668"/>
                    <a:pt x="407" y="673"/>
                  </a:cubicBezTo>
                  <a:cubicBezTo>
                    <a:pt x="407" y="676"/>
                    <a:pt x="406" y="680"/>
                    <a:pt x="399" y="680"/>
                  </a:cubicBezTo>
                  <a:cubicBezTo>
                    <a:pt x="398" y="681"/>
                    <a:pt x="396" y="681"/>
                    <a:pt x="395" y="683"/>
                  </a:cubicBezTo>
                  <a:cubicBezTo>
                    <a:pt x="393" y="685"/>
                    <a:pt x="392" y="687"/>
                    <a:pt x="391" y="690"/>
                  </a:cubicBezTo>
                  <a:cubicBezTo>
                    <a:pt x="391" y="692"/>
                    <a:pt x="390" y="694"/>
                    <a:pt x="389" y="696"/>
                  </a:cubicBezTo>
                  <a:cubicBezTo>
                    <a:pt x="388" y="698"/>
                    <a:pt x="387" y="699"/>
                    <a:pt x="384" y="699"/>
                  </a:cubicBezTo>
                  <a:cubicBezTo>
                    <a:pt x="382" y="699"/>
                    <a:pt x="382" y="699"/>
                    <a:pt x="382" y="699"/>
                  </a:cubicBezTo>
                  <a:cubicBezTo>
                    <a:pt x="382" y="699"/>
                    <a:pt x="381" y="699"/>
                    <a:pt x="380" y="700"/>
                  </a:cubicBezTo>
                  <a:cubicBezTo>
                    <a:pt x="380" y="700"/>
                    <a:pt x="379" y="700"/>
                    <a:pt x="378" y="701"/>
                  </a:cubicBezTo>
                  <a:cubicBezTo>
                    <a:pt x="377" y="702"/>
                    <a:pt x="376" y="702"/>
                    <a:pt x="375" y="703"/>
                  </a:cubicBezTo>
                  <a:cubicBezTo>
                    <a:pt x="374" y="704"/>
                    <a:pt x="372" y="704"/>
                    <a:pt x="371" y="704"/>
                  </a:cubicBezTo>
                  <a:cubicBezTo>
                    <a:pt x="370" y="704"/>
                    <a:pt x="370" y="704"/>
                    <a:pt x="369" y="704"/>
                  </a:cubicBezTo>
                  <a:cubicBezTo>
                    <a:pt x="369" y="705"/>
                    <a:pt x="369" y="707"/>
                    <a:pt x="369" y="708"/>
                  </a:cubicBezTo>
                  <a:cubicBezTo>
                    <a:pt x="369" y="709"/>
                    <a:pt x="369" y="710"/>
                    <a:pt x="369" y="710"/>
                  </a:cubicBezTo>
                  <a:cubicBezTo>
                    <a:pt x="369" y="714"/>
                    <a:pt x="369" y="714"/>
                    <a:pt x="369" y="714"/>
                  </a:cubicBezTo>
                  <a:cubicBezTo>
                    <a:pt x="365" y="713"/>
                    <a:pt x="365" y="713"/>
                    <a:pt x="365" y="713"/>
                  </a:cubicBezTo>
                  <a:cubicBezTo>
                    <a:pt x="365" y="713"/>
                    <a:pt x="365" y="713"/>
                    <a:pt x="365" y="713"/>
                  </a:cubicBezTo>
                  <a:cubicBezTo>
                    <a:pt x="365" y="713"/>
                    <a:pt x="365" y="713"/>
                    <a:pt x="365" y="713"/>
                  </a:cubicBezTo>
                  <a:cubicBezTo>
                    <a:pt x="365" y="713"/>
                    <a:pt x="365" y="713"/>
                    <a:pt x="365" y="714"/>
                  </a:cubicBezTo>
                  <a:cubicBezTo>
                    <a:pt x="365" y="714"/>
                    <a:pt x="365" y="714"/>
                    <a:pt x="365" y="714"/>
                  </a:cubicBezTo>
                  <a:cubicBezTo>
                    <a:pt x="364" y="717"/>
                    <a:pt x="363" y="718"/>
                    <a:pt x="360" y="718"/>
                  </a:cubicBezTo>
                  <a:cubicBezTo>
                    <a:pt x="355" y="718"/>
                    <a:pt x="355" y="718"/>
                    <a:pt x="355" y="718"/>
                  </a:cubicBezTo>
                  <a:cubicBezTo>
                    <a:pt x="354" y="718"/>
                    <a:pt x="352" y="718"/>
                    <a:pt x="350" y="718"/>
                  </a:cubicBezTo>
                  <a:cubicBezTo>
                    <a:pt x="349" y="718"/>
                    <a:pt x="347" y="718"/>
                    <a:pt x="345" y="718"/>
                  </a:cubicBezTo>
                  <a:cubicBezTo>
                    <a:pt x="342" y="718"/>
                    <a:pt x="340" y="718"/>
                    <a:pt x="338" y="719"/>
                  </a:cubicBezTo>
                  <a:cubicBezTo>
                    <a:pt x="334" y="719"/>
                    <a:pt x="333" y="722"/>
                    <a:pt x="332" y="724"/>
                  </a:cubicBezTo>
                  <a:cubicBezTo>
                    <a:pt x="331" y="725"/>
                    <a:pt x="331" y="725"/>
                    <a:pt x="331" y="725"/>
                  </a:cubicBezTo>
                  <a:cubicBezTo>
                    <a:pt x="331" y="727"/>
                    <a:pt x="330" y="729"/>
                    <a:pt x="328" y="731"/>
                  </a:cubicBezTo>
                  <a:cubicBezTo>
                    <a:pt x="327" y="732"/>
                    <a:pt x="327" y="733"/>
                    <a:pt x="327" y="734"/>
                  </a:cubicBezTo>
                  <a:cubicBezTo>
                    <a:pt x="327" y="738"/>
                    <a:pt x="327" y="738"/>
                    <a:pt x="327" y="738"/>
                  </a:cubicBezTo>
                  <a:cubicBezTo>
                    <a:pt x="323" y="737"/>
                    <a:pt x="323" y="737"/>
                    <a:pt x="323" y="737"/>
                  </a:cubicBezTo>
                  <a:cubicBezTo>
                    <a:pt x="323" y="737"/>
                    <a:pt x="322" y="737"/>
                    <a:pt x="322" y="737"/>
                  </a:cubicBezTo>
                  <a:cubicBezTo>
                    <a:pt x="322" y="737"/>
                    <a:pt x="322" y="737"/>
                    <a:pt x="322" y="739"/>
                  </a:cubicBezTo>
                  <a:cubicBezTo>
                    <a:pt x="322" y="766"/>
                    <a:pt x="322" y="766"/>
                    <a:pt x="322" y="766"/>
                  </a:cubicBezTo>
                  <a:cubicBezTo>
                    <a:pt x="322" y="770"/>
                    <a:pt x="322" y="773"/>
                    <a:pt x="320" y="776"/>
                  </a:cubicBezTo>
                  <a:cubicBezTo>
                    <a:pt x="318" y="782"/>
                    <a:pt x="313" y="785"/>
                    <a:pt x="309" y="787"/>
                  </a:cubicBezTo>
                  <a:cubicBezTo>
                    <a:pt x="307" y="788"/>
                    <a:pt x="307" y="788"/>
                    <a:pt x="307" y="788"/>
                  </a:cubicBezTo>
                  <a:cubicBezTo>
                    <a:pt x="306" y="789"/>
                    <a:pt x="305" y="789"/>
                    <a:pt x="304" y="789"/>
                  </a:cubicBezTo>
                  <a:cubicBezTo>
                    <a:pt x="304" y="789"/>
                    <a:pt x="303" y="789"/>
                    <a:pt x="303" y="789"/>
                  </a:cubicBezTo>
                  <a:cubicBezTo>
                    <a:pt x="303" y="789"/>
                    <a:pt x="303" y="789"/>
                    <a:pt x="303" y="789"/>
                  </a:cubicBezTo>
                  <a:cubicBezTo>
                    <a:pt x="303" y="791"/>
                    <a:pt x="303" y="794"/>
                    <a:pt x="303" y="797"/>
                  </a:cubicBezTo>
                  <a:cubicBezTo>
                    <a:pt x="303" y="798"/>
                    <a:pt x="303" y="799"/>
                    <a:pt x="303" y="800"/>
                  </a:cubicBezTo>
                  <a:cubicBezTo>
                    <a:pt x="303" y="804"/>
                    <a:pt x="303" y="804"/>
                    <a:pt x="303" y="804"/>
                  </a:cubicBezTo>
                  <a:cubicBezTo>
                    <a:pt x="299" y="803"/>
                    <a:pt x="299" y="803"/>
                    <a:pt x="299" y="803"/>
                  </a:cubicBezTo>
                  <a:cubicBezTo>
                    <a:pt x="299" y="803"/>
                    <a:pt x="299" y="803"/>
                    <a:pt x="299" y="803"/>
                  </a:cubicBezTo>
                  <a:cubicBezTo>
                    <a:pt x="299" y="803"/>
                    <a:pt x="299" y="803"/>
                    <a:pt x="299" y="803"/>
                  </a:cubicBezTo>
                  <a:cubicBezTo>
                    <a:pt x="299" y="803"/>
                    <a:pt x="298" y="803"/>
                    <a:pt x="298" y="805"/>
                  </a:cubicBezTo>
                  <a:cubicBezTo>
                    <a:pt x="298" y="808"/>
                    <a:pt x="298" y="808"/>
                    <a:pt x="298" y="808"/>
                  </a:cubicBezTo>
                  <a:cubicBezTo>
                    <a:pt x="279" y="808"/>
                    <a:pt x="279" y="808"/>
                    <a:pt x="279" y="808"/>
                  </a:cubicBezTo>
                  <a:cubicBezTo>
                    <a:pt x="280" y="809"/>
                    <a:pt x="280" y="809"/>
                    <a:pt x="280" y="810"/>
                  </a:cubicBezTo>
                  <a:cubicBezTo>
                    <a:pt x="280" y="810"/>
                    <a:pt x="281" y="811"/>
                    <a:pt x="284" y="811"/>
                  </a:cubicBezTo>
                  <a:cubicBezTo>
                    <a:pt x="284" y="811"/>
                    <a:pt x="285" y="811"/>
                    <a:pt x="285" y="811"/>
                  </a:cubicBezTo>
                  <a:cubicBezTo>
                    <a:pt x="289" y="810"/>
                    <a:pt x="289" y="810"/>
                    <a:pt x="289" y="810"/>
                  </a:cubicBezTo>
                  <a:cubicBezTo>
                    <a:pt x="289" y="814"/>
                    <a:pt x="289" y="814"/>
                    <a:pt x="289" y="814"/>
                  </a:cubicBezTo>
                  <a:cubicBezTo>
                    <a:pt x="289" y="815"/>
                    <a:pt x="290" y="817"/>
                    <a:pt x="291" y="819"/>
                  </a:cubicBezTo>
                  <a:cubicBezTo>
                    <a:pt x="293" y="822"/>
                    <a:pt x="295" y="826"/>
                    <a:pt x="293" y="831"/>
                  </a:cubicBezTo>
                  <a:cubicBezTo>
                    <a:pt x="291" y="834"/>
                    <a:pt x="288" y="836"/>
                    <a:pt x="283" y="836"/>
                  </a:cubicBezTo>
                  <a:cubicBezTo>
                    <a:pt x="283" y="836"/>
                    <a:pt x="282" y="836"/>
                    <a:pt x="282" y="836"/>
                  </a:cubicBezTo>
                  <a:cubicBezTo>
                    <a:pt x="281" y="836"/>
                    <a:pt x="281" y="836"/>
                    <a:pt x="281" y="836"/>
                  </a:cubicBezTo>
                  <a:cubicBezTo>
                    <a:pt x="280" y="836"/>
                    <a:pt x="280" y="836"/>
                    <a:pt x="280" y="836"/>
                  </a:cubicBezTo>
                  <a:cubicBezTo>
                    <a:pt x="280" y="836"/>
                    <a:pt x="280" y="837"/>
                    <a:pt x="279" y="838"/>
                  </a:cubicBezTo>
                  <a:cubicBezTo>
                    <a:pt x="279" y="842"/>
                    <a:pt x="279" y="842"/>
                    <a:pt x="279" y="842"/>
                  </a:cubicBezTo>
                  <a:cubicBezTo>
                    <a:pt x="275" y="841"/>
                    <a:pt x="275" y="841"/>
                    <a:pt x="275" y="841"/>
                  </a:cubicBezTo>
                  <a:cubicBezTo>
                    <a:pt x="274" y="840"/>
                    <a:pt x="271" y="839"/>
                    <a:pt x="270" y="839"/>
                  </a:cubicBezTo>
                  <a:cubicBezTo>
                    <a:pt x="268" y="839"/>
                    <a:pt x="268" y="839"/>
                    <a:pt x="268" y="840"/>
                  </a:cubicBezTo>
                  <a:cubicBezTo>
                    <a:pt x="267" y="840"/>
                    <a:pt x="266" y="842"/>
                    <a:pt x="266" y="844"/>
                  </a:cubicBezTo>
                  <a:cubicBezTo>
                    <a:pt x="266" y="845"/>
                    <a:pt x="266" y="845"/>
                    <a:pt x="266" y="845"/>
                  </a:cubicBezTo>
                  <a:cubicBezTo>
                    <a:pt x="265" y="848"/>
                    <a:pt x="264" y="853"/>
                    <a:pt x="259" y="854"/>
                  </a:cubicBezTo>
                  <a:cubicBezTo>
                    <a:pt x="259" y="855"/>
                    <a:pt x="258" y="855"/>
                    <a:pt x="257" y="855"/>
                  </a:cubicBezTo>
                  <a:cubicBezTo>
                    <a:pt x="257" y="855"/>
                    <a:pt x="256" y="855"/>
                    <a:pt x="256" y="855"/>
                  </a:cubicBezTo>
                  <a:cubicBezTo>
                    <a:pt x="256" y="855"/>
                    <a:pt x="256" y="856"/>
                    <a:pt x="256" y="856"/>
                  </a:cubicBezTo>
                  <a:cubicBezTo>
                    <a:pt x="256" y="857"/>
                    <a:pt x="257" y="857"/>
                    <a:pt x="257" y="858"/>
                  </a:cubicBezTo>
                  <a:cubicBezTo>
                    <a:pt x="258" y="858"/>
                    <a:pt x="258" y="858"/>
                    <a:pt x="258" y="858"/>
                  </a:cubicBezTo>
                  <a:cubicBezTo>
                    <a:pt x="261" y="859"/>
                    <a:pt x="261" y="859"/>
                    <a:pt x="261" y="859"/>
                  </a:cubicBezTo>
                  <a:cubicBezTo>
                    <a:pt x="261" y="861"/>
                    <a:pt x="261" y="861"/>
                    <a:pt x="261" y="861"/>
                  </a:cubicBezTo>
                  <a:cubicBezTo>
                    <a:pt x="261" y="862"/>
                    <a:pt x="261" y="862"/>
                    <a:pt x="261" y="863"/>
                  </a:cubicBezTo>
                  <a:cubicBezTo>
                    <a:pt x="261" y="863"/>
                    <a:pt x="262" y="864"/>
                    <a:pt x="262" y="865"/>
                  </a:cubicBezTo>
                  <a:cubicBezTo>
                    <a:pt x="264" y="867"/>
                    <a:pt x="265" y="869"/>
                    <a:pt x="265" y="872"/>
                  </a:cubicBezTo>
                  <a:cubicBezTo>
                    <a:pt x="265" y="873"/>
                    <a:pt x="265" y="874"/>
                    <a:pt x="265" y="876"/>
                  </a:cubicBezTo>
                  <a:cubicBezTo>
                    <a:pt x="265" y="879"/>
                    <a:pt x="265" y="883"/>
                    <a:pt x="265" y="886"/>
                  </a:cubicBezTo>
                  <a:cubicBezTo>
                    <a:pt x="266" y="886"/>
                    <a:pt x="266" y="886"/>
                    <a:pt x="267" y="886"/>
                  </a:cubicBezTo>
                  <a:cubicBezTo>
                    <a:pt x="268" y="887"/>
                    <a:pt x="269" y="887"/>
                    <a:pt x="269" y="888"/>
                  </a:cubicBezTo>
                  <a:cubicBezTo>
                    <a:pt x="270" y="889"/>
                    <a:pt x="270" y="891"/>
                    <a:pt x="270" y="891"/>
                  </a:cubicBezTo>
                  <a:cubicBezTo>
                    <a:pt x="270" y="892"/>
                    <a:pt x="270" y="892"/>
                    <a:pt x="270" y="892"/>
                  </a:cubicBezTo>
                  <a:cubicBezTo>
                    <a:pt x="270" y="899"/>
                    <a:pt x="270" y="899"/>
                    <a:pt x="270" y="899"/>
                  </a:cubicBezTo>
                  <a:cubicBezTo>
                    <a:pt x="270" y="900"/>
                    <a:pt x="270" y="900"/>
                    <a:pt x="270" y="900"/>
                  </a:cubicBezTo>
                  <a:cubicBezTo>
                    <a:pt x="270" y="900"/>
                    <a:pt x="270" y="900"/>
                    <a:pt x="270" y="900"/>
                  </a:cubicBezTo>
                  <a:cubicBezTo>
                    <a:pt x="270" y="901"/>
                    <a:pt x="271" y="901"/>
                    <a:pt x="272" y="901"/>
                  </a:cubicBezTo>
                  <a:cubicBezTo>
                    <a:pt x="273" y="901"/>
                    <a:pt x="276" y="902"/>
                    <a:pt x="278" y="904"/>
                  </a:cubicBezTo>
                  <a:cubicBezTo>
                    <a:pt x="279" y="906"/>
                    <a:pt x="280" y="908"/>
                    <a:pt x="280" y="910"/>
                  </a:cubicBezTo>
                  <a:cubicBezTo>
                    <a:pt x="280" y="911"/>
                    <a:pt x="280" y="912"/>
                    <a:pt x="279" y="914"/>
                  </a:cubicBezTo>
                  <a:cubicBezTo>
                    <a:pt x="279" y="916"/>
                    <a:pt x="279" y="916"/>
                    <a:pt x="279" y="916"/>
                  </a:cubicBezTo>
                  <a:cubicBezTo>
                    <a:pt x="276" y="916"/>
                    <a:pt x="276" y="916"/>
                    <a:pt x="276" y="916"/>
                  </a:cubicBezTo>
                  <a:cubicBezTo>
                    <a:pt x="276" y="916"/>
                    <a:pt x="275" y="916"/>
                    <a:pt x="275" y="916"/>
                  </a:cubicBezTo>
                  <a:cubicBezTo>
                    <a:pt x="275" y="916"/>
                    <a:pt x="274" y="916"/>
                    <a:pt x="274" y="916"/>
                  </a:cubicBezTo>
                  <a:cubicBezTo>
                    <a:pt x="274" y="917"/>
                    <a:pt x="274" y="917"/>
                    <a:pt x="274" y="917"/>
                  </a:cubicBezTo>
                  <a:cubicBezTo>
                    <a:pt x="275" y="917"/>
                    <a:pt x="275" y="918"/>
                    <a:pt x="276" y="919"/>
                  </a:cubicBezTo>
                  <a:cubicBezTo>
                    <a:pt x="277" y="921"/>
                    <a:pt x="278" y="922"/>
                    <a:pt x="279" y="924"/>
                  </a:cubicBezTo>
                  <a:cubicBezTo>
                    <a:pt x="280" y="926"/>
                    <a:pt x="279" y="927"/>
                    <a:pt x="279" y="928"/>
                  </a:cubicBezTo>
                  <a:cubicBezTo>
                    <a:pt x="277" y="930"/>
                    <a:pt x="274" y="931"/>
                    <a:pt x="272" y="931"/>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7318378" y="4158815"/>
              <a:ext cx="123597" cy="216294"/>
            </a:xfrm>
            <a:custGeom>
              <a:avLst/>
              <a:gdLst>
                <a:gd name="T0" fmla="*/ 8 w 42"/>
                <a:gd name="T1" fmla="*/ 74 h 74"/>
                <a:gd name="T2" fmla="*/ 4 w 42"/>
                <a:gd name="T3" fmla="*/ 74 h 74"/>
                <a:gd name="T4" fmla="*/ 1 w 42"/>
                <a:gd name="T5" fmla="*/ 73 h 74"/>
                <a:gd name="T6" fmla="*/ 2 w 42"/>
                <a:gd name="T7" fmla="*/ 70 h 74"/>
                <a:gd name="T8" fmla="*/ 1 w 42"/>
                <a:gd name="T9" fmla="*/ 63 h 74"/>
                <a:gd name="T10" fmla="*/ 3 w 42"/>
                <a:gd name="T11" fmla="*/ 47 h 74"/>
                <a:gd name="T12" fmla="*/ 6 w 42"/>
                <a:gd name="T13" fmla="*/ 45 h 74"/>
                <a:gd name="T14" fmla="*/ 6 w 42"/>
                <a:gd name="T15" fmla="*/ 44 h 74"/>
                <a:gd name="T16" fmla="*/ 9 w 42"/>
                <a:gd name="T17" fmla="*/ 32 h 74"/>
                <a:gd name="T18" fmla="*/ 11 w 42"/>
                <a:gd name="T19" fmla="*/ 30 h 74"/>
                <a:gd name="T20" fmla="*/ 11 w 42"/>
                <a:gd name="T21" fmla="*/ 30 h 74"/>
                <a:gd name="T22" fmla="*/ 13 w 42"/>
                <a:gd name="T23" fmla="*/ 22 h 74"/>
                <a:gd name="T24" fmla="*/ 16 w 42"/>
                <a:gd name="T25" fmla="*/ 21 h 74"/>
                <a:gd name="T26" fmla="*/ 16 w 42"/>
                <a:gd name="T27" fmla="*/ 20 h 74"/>
                <a:gd name="T28" fmla="*/ 19 w 42"/>
                <a:gd name="T29" fmla="*/ 12 h 74"/>
                <a:gd name="T30" fmla="*/ 24 w 42"/>
                <a:gd name="T31" fmla="*/ 7 h 74"/>
                <a:gd name="T32" fmla="*/ 30 w 42"/>
                <a:gd name="T33" fmla="*/ 0 h 74"/>
                <a:gd name="T34" fmla="*/ 36 w 42"/>
                <a:gd name="T35" fmla="*/ 1 h 74"/>
                <a:gd name="T36" fmla="*/ 36 w 42"/>
                <a:gd name="T37" fmla="*/ 3 h 74"/>
                <a:gd name="T38" fmla="*/ 39 w 42"/>
                <a:gd name="T39" fmla="*/ 1 h 74"/>
                <a:gd name="T40" fmla="*/ 40 w 42"/>
                <a:gd name="T41" fmla="*/ 5 h 74"/>
                <a:gd name="T42" fmla="*/ 29 w 42"/>
                <a:gd name="T43" fmla="*/ 29 h 74"/>
                <a:gd name="T44" fmla="*/ 27 w 42"/>
                <a:gd name="T45" fmla="*/ 30 h 74"/>
                <a:gd name="T46" fmla="*/ 27 w 42"/>
                <a:gd name="T47" fmla="*/ 30 h 74"/>
                <a:gd name="T48" fmla="*/ 27 w 42"/>
                <a:gd name="T49" fmla="*/ 32 h 74"/>
                <a:gd name="T50" fmla="*/ 27 w 42"/>
                <a:gd name="T51" fmla="*/ 34 h 74"/>
                <a:gd name="T52" fmla="*/ 23 w 42"/>
                <a:gd name="T53" fmla="*/ 40 h 74"/>
                <a:gd name="T54" fmla="*/ 22 w 42"/>
                <a:gd name="T55" fmla="*/ 41 h 74"/>
                <a:gd name="T56" fmla="*/ 22 w 42"/>
                <a:gd name="T57" fmla="*/ 43 h 74"/>
                <a:gd name="T58" fmla="*/ 22 w 42"/>
                <a:gd name="T59" fmla="*/ 45 h 74"/>
                <a:gd name="T60" fmla="*/ 22 w 42"/>
                <a:gd name="T61" fmla="*/ 47 h 74"/>
                <a:gd name="T62" fmla="*/ 22 w 42"/>
                <a:gd name="T63" fmla="*/ 52 h 74"/>
                <a:gd name="T64" fmla="*/ 21 w 42"/>
                <a:gd name="T65" fmla="*/ 58 h 74"/>
                <a:gd name="T66" fmla="*/ 20 w 42"/>
                <a:gd name="T67" fmla="*/ 60 h 74"/>
                <a:gd name="T68" fmla="*/ 19 w 42"/>
                <a:gd name="T69" fmla="*/ 63 h 74"/>
                <a:gd name="T70" fmla="*/ 8 w 42"/>
                <a:gd name="T7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74">
                  <a:moveTo>
                    <a:pt x="8" y="74"/>
                  </a:moveTo>
                  <a:cubicBezTo>
                    <a:pt x="6" y="74"/>
                    <a:pt x="5" y="74"/>
                    <a:pt x="4" y="74"/>
                  </a:cubicBezTo>
                  <a:cubicBezTo>
                    <a:pt x="1" y="73"/>
                    <a:pt x="1" y="73"/>
                    <a:pt x="1" y="73"/>
                  </a:cubicBezTo>
                  <a:cubicBezTo>
                    <a:pt x="2" y="70"/>
                    <a:pt x="2" y="70"/>
                    <a:pt x="2" y="70"/>
                  </a:cubicBezTo>
                  <a:cubicBezTo>
                    <a:pt x="2" y="69"/>
                    <a:pt x="2" y="65"/>
                    <a:pt x="1" y="63"/>
                  </a:cubicBezTo>
                  <a:cubicBezTo>
                    <a:pt x="1" y="57"/>
                    <a:pt x="0" y="50"/>
                    <a:pt x="3" y="47"/>
                  </a:cubicBezTo>
                  <a:cubicBezTo>
                    <a:pt x="4" y="46"/>
                    <a:pt x="5" y="45"/>
                    <a:pt x="6" y="45"/>
                  </a:cubicBezTo>
                  <a:cubicBezTo>
                    <a:pt x="6" y="45"/>
                    <a:pt x="6" y="44"/>
                    <a:pt x="6" y="44"/>
                  </a:cubicBezTo>
                  <a:cubicBezTo>
                    <a:pt x="6" y="40"/>
                    <a:pt x="5" y="35"/>
                    <a:pt x="9" y="32"/>
                  </a:cubicBezTo>
                  <a:cubicBezTo>
                    <a:pt x="10" y="31"/>
                    <a:pt x="11" y="31"/>
                    <a:pt x="11" y="30"/>
                  </a:cubicBezTo>
                  <a:cubicBezTo>
                    <a:pt x="11" y="30"/>
                    <a:pt x="11" y="30"/>
                    <a:pt x="11" y="30"/>
                  </a:cubicBezTo>
                  <a:cubicBezTo>
                    <a:pt x="11" y="28"/>
                    <a:pt x="10" y="24"/>
                    <a:pt x="13" y="22"/>
                  </a:cubicBezTo>
                  <a:cubicBezTo>
                    <a:pt x="14" y="22"/>
                    <a:pt x="15" y="21"/>
                    <a:pt x="16" y="21"/>
                  </a:cubicBezTo>
                  <a:cubicBezTo>
                    <a:pt x="16" y="21"/>
                    <a:pt x="16" y="20"/>
                    <a:pt x="16" y="20"/>
                  </a:cubicBezTo>
                  <a:cubicBezTo>
                    <a:pt x="16" y="17"/>
                    <a:pt x="17" y="14"/>
                    <a:pt x="19" y="12"/>
                  </a:cubicBezTo>
                  <a:cubicBezTo>
                    <a:pt x="21" y="10"/>
                    <a:pt x="23" y="8"/>
                    <a:pt x="24" y="7"/>
                  </a:cubicBezTo>
                  <a:cubicBezTo>
                    <a:pt x="28" y="4"/>
                    <a:pt x="30" y="3"/>
                    <a:pt x="30" y="0"/>
                  </a:cubicBezTo>
                  <a:cubicBezTo>
                    <a:pt x="36" y="1"/>
                    <a:pt x="36" y="1"/>
                    <a:pt x="36" y="1"/>
                  </a:cubicBezTo>
                  <a:cubicBezTo>
                    <a:pt x="36" y="1"/>
                    <a:pt x="36" y="2"/>
                    <a:pt x="36" y="3"/>
                  </a:cubicBezTo>
                  <a:cubicBezTo>
                    <a:pt x="39" y="1"/>
                    <a:pt x="39" y="1"/>
                    <a:pt x="39" y="1"/>
                  </a:cubicBezTo>
                  <a:cubicBezTo>
                    <a:pt x="40" y="5"/>
                    <a:pt x="40" y="5"/>
                    <a:pt x="40" y="5"/>
                  </a:cubicBezTo>
                  <a:cubicBezTo>
                    <a:pt x="42" y="14"/>
                    <a:pt x="36" y="25"/>
                    <a:pt x="29" y="29"/>
                  </a:cubicBezTo>
                  <a:cubicBezTo>
                    <a:pt x="28" y="30"/>
                    <a:pt x="28" y="30"/>
                    <a:pt x="27" y="30"/>
                  </a:cubicBezTo>
                  <a:cubicBezTo>
                    <a:pt x="27" y="30"/>
                    <a:pt x="27" y="30"/>
                    <a:pt x="27" y="30"/>
                  </a:cubicBezTo>
                  <a:cubicBezTo>
                    <a:pt x="27" y="31"/>
                    <a:pt x="27" y="31"/>
                    <a:pt x="27" y="32"/>
                  </a:cubicBezTo>
                  <a:cubicBezTo>
                    <a:pt x="27" y="33"/>
                    <a:pt x="27" y="33"/>
                    <a:pt x="27" y="34"/>
                  </a:cubicBezTo>
                  <a:cubicBezTo>
                    <a:pt x="27" y="37"/>
                    <a:pt x="25" y="40"/>
                    <a:pt x="23" y="40"/>
                  </a:cubicBezTo>
                  <a:cubicBezTo>
                    <a:pt x="22" y="40"/>
                    <a:pt x="22" y="41"/>
                    <a:pt x="22" y="41"/>
                  </a:cubicBezTo>
                  <a:cubicBezTo>
                    <a:pt x="22" y="41"/>
                    <a:pt x="22" y="43"/>
                    <a:pt x="22" y="43"/>
                  </a:cubicBezTo>
                  <a:cubicBezTo>
                    <a:pt x="22" y="44"/>
                    <a:pt x="22" y="45"/>
                    <a:pt x="22" y="45"/>
                  </a:cubicBezTo>
                  <a:cubicBezTo>
                    <a:pt x="22" y="47"/>
                    <a:pt x="22" y="47"/>
                    <a:pt x="22" y="47"/>
                  </a:cubicBezTo>
                  <a:cubicBezTo>
                    <a:pt x="22" y="48"/>
                    <a:pt x="22" y="50"/>
                    <a:pt x="22" y="52"/>
                  </a:cubicBezTo>
                  <a:cubicBezTo>
                    <a:pt x="22" y="54"/>
                    <a:pt x="22" y="56"/>
                    <a:pt x="21" y="58"/>
                  </a:cubicBezTo>
                  <a:cubicBezTo>
                    <a:pt x="21" y="59"/>
                    <a:pt x="21" y="59"/>
                    <a:pt x="20" y="60"/>
                  </a:cubicBezTo>
                  <a:cubicBezTo>
                    <a:pt x="20" y="61"/>
                    <a:pt x="19" y="62"/>
                    <a:pt x="19" y="63"/>
                  </a:cubicBezTo>
                  <a:cubicBezTo>
                    <a:pt x="18" y="67"/>
                    <a:pt x="15" y="74"/>
                    <a:pt x="8" y="74"/>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8" name="Freeform 14"/>
            <p:cNvSpPr/>
            <p:nvPr/>
          </p:nvSpPr>
          <p:spPr bwMode="auto">
            <a:xfrm>
              <a:off x="7412312" y="4150164"/>
              <a:ext cx="25955" cy="40787"/>
            </a:xfrm>
            <a:custGeom>
              <a:avLst/>
              <a:gdLst>
                <a:gd name="T0" fmla="*/ 2 w 9"/>
                <a:gd name="T1" fmla="*/ 9 h 14"/>
                <a:gd name="T2" fmla="*/ 0 w 9"/>
                <a:gd name="T3" fmla="*/ 6 h 14"/>
                <a:gd name="T4" fmla="*/ 2 w 9"/>
                <a:gd name="T5" fmla="*/ 0 h 14"/>
                <a:gd name="T6" fmla="*/ 9 w 9"/>
                <a:gd name="T7" fmla="*/ 8 h 14"/>
                <a:gd name="T8" fmla="*/ 7 w 9"/>
                <a:gd name="T9" fmla="*/ 11 h 14"/>
                <a:gd name="T10" fmla="*/ 3 w 9"/>
                <a:gd name="T11" fmla="*/ 14 h 14"/>
                <a:gd name="T12" fmla="*/ 2 w 9"/>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2" y="9"/>
                  </a:moveTo>
                  <a:cubicBezTo>
                    <a:pt x="2" y="8"/>
                    <a:pt x="1" y="7"/>
                    <a:pt x="0" y="6"/>
                  </a:cubicBezTo>
                  <a:cubicBezTo>
                    <a:pt x="2" y="0"/>
                    <a:pt x="2" y="0"/>
                    <a:pt x="2" y="0"/>
                  </a:cubicBezTo>
                  <a:cubicBezTo>
                    <a:pt x="7" y="3"/>
                    <a:pt x="9" y="5"/>
                    <a:pt x="9" y="8"/>
                  </a:cubicBezTo>
                  <a:cubicBezTo>
                    <a:pt x="9" y="9"/>
                    <a:pt x="8" y="11"/>
                    <a:pt x="7" y="11"/>
                  </a:cubicBezTo>
                  <a:cubicBezTo>
                    <a:pt x="3" y="14"/>
                    <a:pt x="3" y="14"/>
                    <a:pt x="3" y="14"/>
                  </a:cubicBezTo>
                  <a:lnTo>
                    <a:pt x="2" y="9"/>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9" name="Freeform 15"/>
            <p:cNvSpPr/>
            <p:nvPr/>
          </p:nvSpPr>
          <p:spPr bwMode="auto">
            <a:xfrm>
              <a:off x="6374098" y="2283851"/>
              <a:ext cx="40787" cy="29663"/>
            </a:xfrm>
            <a:custGeom>
              <a:avLst/>
              <a:gdLst>
                <a:gd name="T0" fmla="*/ 14 w 14"/>
                <a:gd name="T1" fmla="*/ 10 h 10"/>
                <a:gd name="T2" fmla="*/ 11 w 14"/>
                <a:gd name="T3" fmla="*/ 4 h 10"/>
                <a:gd name="T4" fmla="*/ 10 w 14"/>
                <a:gd name="T5" fmla="*/ 0 h 10"/>
                <a:gd name="T6" fmla="*/ 3 w 14"/>
                <a:gd name="T7" fmla="*/ 0 h 10"/>
                <a:gd name="T8" fmla="*/ 0 w 14"/>
                <a:gd name="T9" fmla="*/ 0 h 10"/>
                <a:gd name="T10" fmla="*/ 0 w 14"/>
                <a:gd name="T11" fmla="*/ 4 h 10"/>
                <a:gd name="T12" fmla="*/ 0 w 14"/>
                <a:gd name="T13" fmla="*/ 7 h 10"/>
                <a:gd name="T14" fmla="*/ 1 w 14"/>
                <a:gd name="T15" fmla="*/ 10 h 10"/>
                <a:gd name="T16" fmla="*/ 14 w 14"/>
                <a:gd name="T17" fmla="*/ 10 h 10"/>
                <a:gd name="T18" fmla="*/ 14 w 1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0">
                  <a:moveTo>
                    <a:pt x="14" y="10"/>
                  </a:moveTo>
                  <a:cubicBezTo>
                    <a:pt x="14" y="7"/>
                    <a:pt x="12" y="6"/>
                    <a:pt x="11" y="4"/>
                  </a:cubicBezTo>
                  <a:cubicBezTo>
                    <a:pt x="10" y="3"/>
                    <a:pt x="10" y="2"/>
                    <a:pt x="10" y="0"/>
                  </a:cubicBezTo>
                  <a:cubicBezTo>
                    <a:pt x="7" y="0"/>
                    <a:pt x="5" y="0"/>
                    <a:pt x="3" y="0"/>
                  </a:cubicBezTo>
                  <a:cubicBezTo>
                    <a:pt x="2" y="0"/>
                    <a:pt x="1" y="0"/>
                    <a:pt x="0" y="0"/>
                  </a:cubicBezTo>
                  <a:cubicBezTo>
                    <a:pt x="0" y="1"/>
                    <a:pt x="0" y="3"/>
                    <a:pt x="0" y="4"/>
                  </a:cubicBezTo>
                  <a:cubicBezTo>
                    <a:pt x="0" y="5"/>
                    <a:pt x="0" y="6"/>
                    <a:pt x="0" y="7"/>
                  </a:cubicBezTo>
                  <a:cubicBezTo>
                    <a:pt x="0" y="9"/>
                    <a:pt x="0" y="10"/>
                    <a:pt x="1" y="10"/>
                  </a:cubicBezTo>
                  <a:cubicBezTo>
                    <a:pt x="6" y="10"/>
                    <a:pt x="10" y="10"/>
                    <a:pt x="14" y="10"/>
                  </a:cubicBezTo>
                  <a:cubicBezTo>
                    <a:pt x="14" y="6"/>
                    <a:pt x="11" y="10"/>
                    <a:pt x="14" y="1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0" name="Freeform 16"/>
            <p:cNvSpPr/>
            <p:nvPr/>
          </p:nvSpPr>
          <p:spPr bwMode="auto">
            <a:xfrm>
              <a:off x="6374098" y="2311043"/>
              <a:ext cx="111237" cy="113709"/>
            </a:xfrm>
            <a:custGeom>
              <a:avLst/>
              <a:gdLst>
                <a:gd name="T0" fmla="*/ 5 w 38"/>
                <a:gd name="T1" fmla="*/ 29 h 39"/>
                <a:gd name="T2" fmla="*/ 10 w 38"/>
                <a:gd name="T3" fmla="*/ 34 h 39"/>
                <a:gd name="T4" fmla="*/ 14 w 38"/>
                <a:gd name="T5" fmla="*/ 38 h 39"/>
                <a:gd name="T6" fmla="*/ 26 w 38"/>
                <a:gd name="T7" fmla="*/ 37 h 39"/>
                <a:gd name="T8" fmla="*/ 30 w 38"/>
                <a:gd name="T9" fmla="*/ 35 h 39"/>
                <a:gd name="T10" fmla="*/ 34 w 38"/>
                <a:gd name="T11" fmla="*/ 33 h 39"/>
                <a:gd name="T12" fmla="*/ 37 w 38"/>
                <a:gd name="T13" fmla="*/ 23 h 39"/>
                <a:gd name="T14" fmla="*/ 34 w 38"/>
                <a:gd name="T15" fmla="*/ 13 h 39"/>
                <a:gd name="T16" fmla="*/ 35 w 38"/>
                <a:gd name="T17" fmla="*/ 11 h 39"/>
                <a:gd name="T18" fmla="*/ 38 w 38"/>
                <a:gd name="T19" fmla="*/ 9 h 39"/>
                <a:gd name="T20" fmla="*/ 38 w 38"/>
                <a:gd name="T21" fmla="*/ 5 h 39"/>
                <a:gd name="T22" fmla="*/ 36 w 38"/>
                <a:gd name="T23" fmla="*/ 5 h 39"/>
                <a:gd name="T24" fmla="*/ 32 w 38"/>
                <a:gd name="T25" fmla="*/ 3 h 39"/>
                <a:gd name="T26" fmla="*/ 22 w 38"/>
                <a:gd name="T27" fmla="*/ 1 h 39"/>
                <a:gd name="T28" fmla="*/ 19 w 38"/>
                <a:gd name="T29" fmla="*/ 1 h 39"/>
                <a:gd name="T30" fmla="*/ 19 w 38"/>
                <a:gd name="T31" fmla="*/ 3 h 39"/>
                <a:gd name="T32" fmla="*/ 18 w 38"/>
                <a:gd name="T33" fmla="*/ 7 h 39"/>
                <a:gd name="T34" fmla="*/ 10 w 38"/>
                <a:gd name="T35" fmla="*/ 10 h 39"/>
                <a:gd name="T36" fmla="*/ 5 w 38"/>
                <a:gd name="T37" fmla="*/ 15 h 39"/>
                <a:gd name="T38" fmla="*/ 1 w 38"/>
                <a:gd name="T39" fmla="*/ 15 h 39"/>
                <a:gd name="T40" fmla="*/ 0 w 38"/>
                <a:gd name="T41" fmla="*/ 17 h 39"/>
                <a:gd name="T42" fmla="*/ 0 w 38"/>
                <a:gd name="T43" fmla="*/ 24 h 39"/>
                <a:gd name="T44" fmla="*/ 5 w 38"/>
                <a:gd name="T45" fmla="*/ 29 h 39"/>
                <a:gd name="T46" fmla="*/ 5 w 38"/>
                <a:gd name="T47"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5" y="29"/>
                  </a:moveTo>
                  <a:cubicBezTo>
                    <a:pt x="8" y="29"/>
                    <a:pt x="11" y="30"/>
                    <a:pt x="10" y="34"/>
                  </a:cubicBezTo>
                  <a:cubicBezTo>
                    <a:pt x="9" y="37"/>
                    <a:pt x="11" y="38"/>
                    <a:pt x="14" y="38"/>
                  </a:cubicBezTo>
                  <a:cubicBezTo>
                    <a:pt x="18" y="38"/>
                    <a:pt x="23" y="39"/>
                    <a:pt x="26" y="37"/>
                  </a:cubicBezTo>
                  <a:cubicBezTo>
                    <a:pt x="28" y="36"/>
                    <a:pt x="28" y="35"/>
                    <a:pt x="30" y="35"/>
                  </a:cubicBezTo>
                  <a:cubicBezTo>
                    <a:pt x="31" y="34"/>
                    <a:pt x="33" y="34"/>
                    <a:pt x="34" y="33"/>
                  </a:cubicBezTo>
                  <a:cubicBezTo>
                    <a:pt x="38" y="31"/>
                    <a:pt x="38" y="27"/>
                    <a:pt x="37" y="23"/>
                  </a:cubicBezTo>
                  <a:cubicBezTo>
                    <a:pt x="36" y="20"/>
                    <a:pt x="33" y="16"/>
                    <a:pt x="34" y="13"/>
                  </a:cubicBezTo>
                  <a:cubicBezTo>
                    <a:pt x="34" y="12"/>
                    <a:pt x="35" y="12"/>
                    <a:pt x="35" y="11"/>
                  </a:cubicBezTo>
                  <a:cubicBezTo>
                    <a:pt x="37" y="10"/>
                    <a:pt x="38" y="11"/>
                    <a:pt x="38" y="9"/>
                  </a:cubicBezTo>
                  <a:cubicBezTo>
                    <a:pt x="38" y="8"/>
                    <a:pt x="38" y="7"/>
                    <a:pt x="38" y="5"/>
                  </a:cubicBezTo>
                  <a:cubicBezTo>
                    <a:pt x="37" y="5"/>
                    <a:pt x="36" y="5"/>
                    <a:pt x="36" y="5"/>
                  </a:cubicBezTo>
                  <a:cubicBezTo>
                    <a:pt x="34" y="5"/>
                    <a:pt x="33" y="4"/>
                    <a:pt x="32" y="3"/>
                  </a:cubicBezTo>
                  <a:cubicBezTo>
                    <a:pt x="29" y="0"/>
                    <a:pt x="25" y="1"/>
                    <a:pt x="22" y="1"/>
                  </a:cubicBezTo>
                  <a:cubicBezTo>
                    <a:pt x="21" y="1"/>
                    <a:pt x="19" y="0"/>
                    <a:pt x="19" y="1"/>
                  </a:cubicBezTo>
                  <a:cubicBezTo>
                    <a:pt x="19" y="2"/>
                    <a:pt x="19" y="3"/>
                    <a:pt x="19" y="3"/>
                  </a:cubicBezTo>
                  <a:cubicBezTo>
                    <a:pt x="19" y="5"/>
                    <a:pt x="18" y="6"/>
                    <a:pt x="18" y="7"/>
                  </a:cubicBezTo>
                  <a:cubicBezTo>
                    <a:pt x="17" y="11"/>
                    <a:pt x="13" y="10"/>
                    <a:pt x="10" y="10"/>
                  </a:cubicBezTo>
                  <a:cubicBezTo>
                    <a:pt x="9" y="13"/>
                    <a:pt x="9" y="16"/>
                    <a:pt x="5" y="15"/>
                  </a:cubicBezTo>
                  <a:cubicBezTo>
                    <a:pt x="4" y="15"/>
                    <a:pt x="3" y="15"/>
                    <a:pt x="1" y="15"/>
                  </a:cubicBezTo>
                  <a:cubicBezTo>
                    <a:pt x="0" y="15"/>
                    <a:pt x="0" y="16"/>
                    <a:pt x="0" y="17"/>
                  </a:cubicBezTo>
                  <a:cubicBezTo>
                    <a:pt x="0" y="20"/>
                    <a:pt x="0" y="22"/>
                    <a:pt x="0" y="24"/>
                  </a:cubicBezTo>
                  <a:cubicBezTo>
                    <a:pt x="3" y="25"/>
                    <a:pt x="6" y="25"/>
                    <a:pt x="5" y="29"/>
                  </a:cubicBezTo>
                  <a:cubicBezTo>
                    <a:pt x="8" y="29"/>
                    <a:pt x="6" y="25"/>
                    <a:pt x="5" y="29"/>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1" name="Freeform 17"/>
            <p:cNvSpPr/>
            <p:nvPr/>
          </p:nvSpPr>
          <p:spPr bwMode="auto">
            <a:xfrm>
              <a:off x="6496459" y="2333290"/>
              <a:ext cx="72922" cy="61798"/>
            </a:xfrm>
            <a:custGeom>
              <a:avLst/>
              <a:gdLst>
                <a:gd name="T0" fmla="*/ 10 w 25"/>
                <a:gd name="T1" fmla="*/ 16 h 21"/>
                <a:gd name="T2" fmla="*/ 15 w 25"/>
                <a:gd name="T3" fmla="*/ 21 h 21"/>
                <a:gd name="T4" fmla="*/ 24 w 25"/>
                <a:gd name="T5" fmla="*/ 18 h 21"/>
                <a:gd name="T6" fmla="*/ 24 w 25"/>
                <a:gd name="T7" fmla="*/ 7 h 21"/>
                <a:gd name="T8" fmla="*/ 20 w 25"/>
                <a:gd name="T9" fmla="*/ 2 h 21"/>
                <a:gd name="T10" fmla="*/ 2 w 25"/>
                <a:gd name="T11" fmla="*/ 4 h 21"/>
                <a:gd name="T12" fmla="*/ 2 w 25"/>
                <a:gd name="T13" fmla="*/ 7 h 21"/>
                <a:gd name="T14" fmla="*/ 5 w 25"/>
                <a:gd name="T15" fmla="*/ 9 h 21"/>
                <a:gd name="T16" fmla="*/ 10 w 25"/>
                <a:gd name="T17" fmla="*/ 16 h 21"/>
                <a:gd name="T18" fmla="*/ 10 w 25"/>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1">
                  <a:moveTo>
                    <a:pt x="10" y="16"/>
                  </a:moveTo>
                  <a:cubicBezTo>
                    <a:pt x="14" y="16"/>
                    <a:pt x="15" y="18"/>
                    <a:pt x="15" y="21"/>
                  </a:cubicBezTo>
                  <a:cubicBezTo>
                    <a:pt x="18" y="21"/>
                    <a:pt x="22" y="21"/>
                    <a:pt x="24" y="18"/>
                  </a:cubicBezTo>
                  <a:cubicBezTo>
                    <a:pt x="25" y="15"/>
                    <a:pt x="24" y="10"/>
                    <a:pt x="24" y="7"/>
                  </a:cubicBezTo>
                  <a:cubicBezTo>
                    <a:pt x="21" y="7"/>
                    <a:pt x="19" y="6"/>
                    <a:pt x="20" y="2"/>
                  </a:cubicBezTo>
                  <a:cubicBezTo>
                    <a:pt x="15" y="2"/>
                    <a:pt x="5" y="0"/>
                    <a:pt x="2" y="4"/>
                  </a:cubicBezTo>
                  <a:cubicBezTo>
                    <a:pt x="1" y="5"/>
                    <a:pt x="0" y="7"/>
                    <a:pt x="2" y="7"/>
                  </a:cubicBezTo>
                  <a:cubicBezTo>
                    <a:pt x="3" y="8"/>
                    <a:pt x="4" y="8"/>
                    <a:pt x="5" y="9"/>
                  </a:cubicBezTo>
                  <a:cubicBezTo>
                    <a:pt x="8" y="11"/>
                    <a:pt x="10" y="13"/>
                    <a:pt x="10" y="16"/>
                  </a:cubicBezTo>
                  <a:cubicBezTo>
                    <a:pt x="14" y="15"/>
                    <a:pt x="9" y="11"/>
                    <a:pt x="10" y="16"/>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2" name="Freeform 18"/>
            <p:cNvSpPr/>
            <p:nvPr/>
          </p:nvSpPr>
          <p:spPr bwMode="auto">
            <a:xfrm>
              <a:off x="6496459" y="2409920"/>
              <a:ext cx="72922" cy="40787"/>
            </a:xfrm>
            <a:custGeom>
              <a:avLst/>
              <a:gdLst>
                <a:gd name="T0" fmla="*/ 10 w 25"/>
                <a:gd name="T1" fmla="*/ 14 h 14"/>
                <a:gd name="T2" fmla="*/ 21 w 25"/>
                <a:gd name="T3" fmla="*/ 14 h 14"/>
                <a:gd name="T4" fmla="*/ 23 w 25"/>
                <a:gd name="T5" fmla="*/ 14 h 14"/>
                <a:gd name="T6" fmla="*/ 24 w 25"/>
                <a:gd name="T7" fmla="*/ 13 h 14"/>
                <a:gd name="T8" fmla="*/ 24 w 25"/>
                <a:gd name="T9" fmla="*/ 8 h 14"/>
                <a:gd name="T10" fmla="*/ 21 w 25"/>
                <a:gd name="T11" fmla="*/ 4 h 14"/>
                <a:gd name="T12" fmla="*/ 15 w 25"/>
                <a:gd name="T13" fmla="*/ 2 h 14"/>
                <a:gd name="T14" fmla="*/ 15 w 25"/>
                <a:gd name="T15" fmla="*/ 0 h 14"/>
                <a:gd name="T16" fmla="*/ 9 w 25"/>
                <a:gd name="T17" fmla="*/ 0 h 14"/>
                <a:gd name="T18" fmla="*/ 4 w 25"/>
                <a:gd name="T19" fmla="*/ 0 h 14"/>
                <a:gd name="T20" fmla="*/ 2 w 25"/>
                <a:gd name="T21" fmla="*/ 0 h 14"/>
                <a:gd name="T22" fmla="*/ 1 w 25"/>
                <a:gd name="T23" fmla="*/ 2 h 14"/>
                <a:gd name="T24" fmla="*/ 1 w 25"/>
                <a:gd name="T25" fmla="*/ 7 h 14"/>
                <a:gd name="T26" fmla="*/ 1 w 25"/>
                <a:gd name="T27" fmla="*/ 9 h 14"/>
                <a:gd name="T28" fmla="*/ 4 w 25"/>
                <a:gd name="T29" fmla="*/ 9 h 14"/>
                <a:gd name="T30" fmla="*/ 9 w 25"/>
                <a:gd name="T31" fmla="*/ 9 h 14"/>
                <a:gd name="T32" fmla="*/ 10 w 25"/>
                <a:gd name="T33" fmla="*/ 10 h 14"/>
                <a:gd name="T34" fmla="*/ 10 w 25"/>
                <a:gd name="T35" fmla="*/ 14 h 14"/>
                <a:gd name="T36" fmla="*/ 10 w 25"/>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4">
                  <a:moveTo>
                    <a:pt x="10" y="14"/>
                  </a:moveTo>
                  <a:cubicBezTo>
                    <a:pt x="14" y="14"/>
                    <a:pt x="17" y="14"/>
                    <a:pt x="21" y="14"/>
                  </a:cubicBezTo>
                  <a:cubicBezTo>
                    <a:pt x="22" y="14"/>
                    <a:pt x="22" y="14"/>
                    <a:pt x="23" y="14"/>
                  </a:cubicBezTo>
                  <a:cubicBezTo>
                    <a:pt x="24" y="14"/>
                    <a:pt x="25" y="14"/>
                    <a:pt x="24" y="13"/>
                  </a:cubicBezTo>
                  <a:cubicBezTo>
                    <a:pt x="24" y="11"/>
                    <a:pt x="24" y="9"/>
                    <a:pt x="24" y="8"/>
                  </a:cubicBezTo>
                  <a:cubicBezTo>
                    <a:pt x="24" y="6"/>
                    <a:pt x="23" y="4"/>
                    <a:pt x="21" y="4"/>
                  </a:cubicBezTo>
                  <a:cubicBezTo>
                    <a:pt x="18" y="4"/>
                    <a:pt x="16" y="5"/>
                    <a:pt x="15" y="2"/>
                  </a:cubicBezTo>
                  <a:cubicBezTo>
                    <a:pt x="15" y="2"/>
                    <a:pt x="15" y="1"/>
                    <a:pt x="15" y="0"/>
                  </a:cubicBezTo>
                  <a:cubicBezTo>
                    <a:pt x="13" y="0"/>
                    <a:pt x="11" y="0"/>
                    <a:pt x="9" y="0"/>
                  </a:cubicBezTo>
                  <a:cubicBezTo>
                    <a:pt x="7" y="0"/>
                    <a:pt x="6" y="0"/>
                    <a:pt x="4" y="0"/>
                  </a:cubicBezTo>
                  <a:cubicBezTo>
                    <a:pt x="4" y="0"/>
                    <a:pt x="3" y="0"/>
                    <a:pt x="2" y="0"/>
                  </a:cubicBezTo>
                  <a:cubicBezTo>
                    <a:pt x="0" y="0"/>
                    <a:pt x="1" y="0"/>
                    <a:pt x="1" y="2"/>
                  </a:cubicBezTo>
                  <a:cubicBezTo>
                    <a:pt x="1" y="4"/>
                    <a:pt x="1" y="5"/>
                    <a:pt x="1" y="7"/>
                  </a:cubicBezTo>
                  <a:cubicBezTo>
                    <a:pt x="1" y="8"/>
                    <a:pt x="1" y="8"/>
                    <a:pt x="1" y="9"/>
                  </a:cubicBezTo>
                  <a:cubicBezTo>
                    <a:pt x="2" y="9"/>
                    <a:pt x="3" y="9"/>
                    <a:pt x="4" y="9"/>
                  </a:cubicBezTo>
                  <a:cubicBezTo>
                    <a:pt x="6" y="9"/>
                    <a:pt x="7" y="9"/>
                    <a:pt x="9" y="9"/>
                  </a:cubicBezTo>
                  <a:cubicBezTo>
                    <a:pt x="10" y="9"/>
                    <a:pt x="11" y="9"/>
                    <a:pt x="10" y="10"/>
                  </a:cubicBezTo>
                  <a:cubicBezTo>
                    <a:pt x="10" y="11"/>
                    <a:pt x="10" y="13"/>
                    <a:pt x="10" y="14"/>
                  </a:cubicBezTo>
                  <a:cubicBezTo>
                    <a:pt x="13" y="14"/>
                    <a:pt x="10" y="12"/>
                    <a:pt x="10" y="14"/>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3" name="Freeform 19"/>
            <p:cNvSpPr/>
            <p:nvPr/>
          </p:nvSpPr>
          <p:spPr bwMode="auto">
            <a:xfrm>
              <a:off x="5712855" y="2184974"/>
              <a:ext cx="304048" cy="212587"/>
            </a:xfrm>
            <a:custGeom>
              <a:avLst/>
              <a:gdLst>
                <a:gd name="T0" fmla="*/ 5 w 104"/>
                <a:gd name="T1" fmla="*/ 6 h 73"/>
                <a:gd name="T2" fmla="*/ 5 w 104"/>
                <a:gd name="T3" fmla="*/ 10 h 73"/>
                <a:gd name="T4" fmla="*/ 6 w 104"/>
                <a:gd name="T5" fmla="*/ 11 h 73"/>
                <a:gd name="T6" fmla="*/ 10 w 104"/>
                <a:gd name="T7" fmla="*/ 14 h 73"/>
                <a:gd name="T8" fmla="*/ 14 w 104"/>
                <a:gd name="T9" fmla="*/ 25 h 73"/>
                <a:gd name="T10" fmla="*/ 14 w 104"/>
                <a:gd name="T11" fmla="*/ 37 h 73"/>
                <a:gd name="T12" fmla="*/ 11 w 104"/>
                <a:gd name="T13" fmla="*/ 39 h 73"/>
                <a:gd name="T14" fmla="*/ 9 w 104"/>
                <a:gd name="T15" fmla="*/ 40 h 73"/>
                <a:gd name="T16" fmla="*/ 7 w 104"/>
                <a:gd name="T17" fmla="*/ 43 h 73"/>
                <a:gd name="T18" fmla="*/ 0 w 104"/>
                <a:gd name="T19" fmla="*/ 48 h 73"/>
                <a:gd name="T20" fmla="*/ 0 w 104"/>
                <a:gd name="T21" fmla="*/ 55 h 73"/>
                <a:gd name="T22" fmla="*/ 1 w 104"/>
                <a:gd name="T23" fmla="*/ 59 h 73"/>
                <a:gd name="T24" fmla="*/ 4 w 104"/>
                <a:gd name="T25" fmla="*/ 62 h 73"/>
                <a:gd name="T26" fmla="*/ 14 w 104"/>
                <a:gd name="T27" fmla="*/ 72 h 73"/>
                <a:gd name="T28" fmla="*/ 29 w 104"/>
                <a:gd name="T29" fmla="*/ 72 h 73"/>
                <a:gd name="T30" fmla="*/ 37 w 104"/>
                <a:gd name="T31" fmla="*/ 69 h 73"/>
                <a:gd name="T32" fmla="*/ 39 w 104"/>
                <a:gd name="T33" fmla="*/ 61 h 73"/>
                <a:gd name="T34" fmla="*/ 41 w 104"/>
                <a:gd name="T35" fmla="*/ 58 h 73"/>
                <a:gd name="T36" fmla="*/ 42 w 104"/>
                <a:gd name="T37" fmla="*/ 57 h 73"/>
                <a:gd name="T38" fmla="*/ 43 w 104"/>
                <a:gd name="T39" fmla="*/ 55 h 73"/>
                <a:gd name="T40" fmla="*/ 53 w 104"/>
                <a:gd name="T41" fmla="*/ 53 h 73"/>
                <a:gd name="T42" fmla="*/ 60 w 104"/>
                <a:gd name="T43" fmla="*/ 53 h 73"/>
                <a:gd name="T44" fmla="*/ 62 w 104"/>
                <a:gd name="T45" fmla="*/ 50 h 73"/>
                <a:gd name="T46" fmla="*/ 65 w 104"/>
                <a:gd name="T47" fmla="*/ 48 h 73"/>
                <a:gd name="T48" fmla="*/ 68 w 104"/>
                <a:gd name="T49" fmla="*/ 48 h 73"/>
                <a:gd name="T50" fmla="*/ 71 w 104"/>
                <a:gd name="T51" fmla="*/ 47 h 73"/>
                <a:gd name="T52" fmla="*/ 78 w 104"/>
                <a:gd name="T53" fmla="*/ 40 h 73"/>
                <a:gd name="T54" fmla="*/ 84 w 104"/>
                <a:gd name="T55" fmla="*/ 39 h 73"/>
                <a:gd name="T56" fmla="*/ 87 w 104"/>
                <a:gd name="T57" fmla="*/ 39 h 73"/>
                <a:gd name="T58" fmla="*/ 90 w 104"/>
                <a:gd name="T59" fmla="*/ 38 h 73"/>
                <a:gd name="T60" fmla="*/ 93 w 104"/>
                <a:gd name="T61" fmla="*/ 34 h 73"/>
                <a:gd name="T62" fmla="*/ 97 w 104"/>
                <a:gd name="T63" fmla="*/ 31 h 73"/>
                <a:gd name="T64" fmla="*/ 95 w 104"/>
                <a:gd name="T65" fmla="*/ 27 h 73"/>
                <a:gd name="T66" fmla="*/ 95 w 104"/>
                <a:gd name="T67" fmla="*/ 19 h 73"/>
                <a:gd name="T68" fmla="*/ 99 w 104"/>
                <a:gd name="T69" fmla="*/ 13 h 73"/>
                <a:gd name="T70" fmla="*/ 103 w 104"/>
                <a:gd name="T71" fmla="*/ 11 h 73"/>
                <a:gd name="T72" fmla="*/ 104 w 104"/>
                <a:gd name="T73" fmla="*/ 6 h 73"/>
                <a:gd name="T74" fmla="*/ 104 w 104"/>
                <a:gd name="T75" fmla="*/ 4 h 73"/>
                <a:gd name="T76" fmla="*/ 103 w 104"/>
                <a:gd name="T77" fmla="*/ 1 h 73"/>
                <a:gd name="T78" fmla="*/ 97 w 104"/>
                <a:gd name="T79" fmla="*/ 1 h 73"/>
                <a:gd name="T80" fmla="*/ 85 w 104"/>
                <a:gd name="T81" fmla="*/ 0 h 73"/>
                <a:gd name="T82" fmla="*/ 5 w 104"/>
                <a:gd name="T83" fmla="*/ 6 h 73"/>
                <a:gd name="T84" fmla="*/ 5 w 104"/>
                <a:gd name="T8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73">
                  <a:moveTo>
                    <a:pt x="5" y="6"/>
                  </a:moveTo>
                  <a:cubicBezTo>
                    <a:pt x="5" y="7"/>
                    <a:pt x="5" y="8"/>
                    <a:pt x="5" y="10"/>
                  </a:cubicBezTo>
                  <a:cubicBezTo>
                    <a:pt x="5" y="11"/>
                    <a:pt x="5" y="11"/>
                    <a:pt x="6" y="11"/>
                  </a:cubicBezTo>
                  <a:cubicBezTo>
                    <a:pt x="8" y="12"/>
                    <a:pt x="9" y="13"/>
                    <a:pt x="10" y="14"/>
                  </a:cubicBezTo>
                  <a:cubicBezTo>
                    <a:pt x="14" y="17"/>
                    <a:pt x="14" y="20"/>
                    <a:pt x="14" y="25"/>
                  </a:cubicBezTo>
                  <a:cubicBezTo>
                    <a:pt x="14" y="29"/>
                    <a:pt x="15" y="33"/>
                    <a:pt x="14" y="37"/>
                  </a:cubicBezTo>
                  <a:cubicBezTo>
                    <a:pt x="13" y="38"/>
                    <a:pt x="12" y="39"/>
                    <a:pt x="11" y="39"/>
                  </a:cubicBezTo>
                  <a:cubicBezTo>
                    <a:pt x="10" y="39"/>
                    <a:pt x="10" y="39"/>
                    <a:pt x="9" y="40"/>
                  </a:cubicBezTo>
                  <a:cubicBezTo>
                    <a:pt x="9" y="41"/>
                    <a:pt x="8" y="42"/>
                    <a:pt x="7" y="43"/>
                  </a:cubicBezTo>
                  <a:cubicBezTo>
                    <a:pt x="6" y="45"/>
                    <a:pt x="3" y="48"/>
                    <a:pt x="0" y="48"/>
                  </a:cubicBezTo>
                  <a:cubicBezTo>
                    <a:pt x="0" y="51"/>
                    <a:pt x="0" y="53"/>
                    <a:pt x="0" y="55"/>
                  </a:cubicBezTo>
                  <a:cubicBezTo>
                    <a:pt x="0" y="57"/>
                    <a:pt x="0" y="58"/>
                    <a:pt x="1" y="59"/>
                  </a:cubicBezTo>
                  <a:cubicBezTo>
                    <a:pt x="2" y="60"/>
                    <a:pt x="3" y="61"/>
                    <a:pt x="4" y="62"/>
                  </a:cubicBezTo>
                  <a:cubicBezTo>
                    <a:pt x="8" y="65"/>
                    <a:pt x="11" y="69"/>
                    <a:pt x="14" y="72"/>
                  </a:cubicBezTo>
                  <a:cubicBezTo>
                    <a:pt x="19" y="72"/>
                    <a:pt x="24" y="72"/>
                    <a:pt x="29" y="72"/>
                  </a:cubicBezTo>
                  <a:cubicBezTo>
                    <a:pt x="32" y="72"/>
                    <a:pt x="37" y="73"/>
                    <a:pt x="37" y="69"/>
                  </a:cubicBezTo>
                  <a:cubicBezTo>
                    <a:pt x="38" y="66"/>
                    <a:pt x="38" y="63"/>
                    <a:pt x="39" y="61"/>
                  </a:cubicBezTo>
                  <a:cubicBezTo>
                    <a:pt x="39" y="60"/>
                    <a:pt x="40" y="58"/>
                    <a:pt x="41" y="58"/>
                  </a:cubicBezTo>
                  <a:cubicBezTo>
                    <a:pt x="42" y="58"/>
                    <a:pt x="42" y="58"/>
                    <a:pt x="42" y="57"/>
                  </a:cubicBezTo>
                  <a:cubicBezTo>
                    <a:pt x="43" y="56"/>
                    <a:pt x="43" y="56"/>
                    <a:pt x="43" y="55"/>
                  </a:cubicBezTo>
                  <a:cubicBezTo>
                    <a:pt x="44" y="52"/>
                    <a:pt x="50" y="53"/>
                    <a:pt x="53" y="53"/>
                  </a:cubicBezTo>
                  <a:cubicBezTo>
                    <a:pt x="55" y="53"/>
                    <a:pt x="58" y="53"/>
                    <a:pt x="60" y="53"/>
                  </a:cubicBezTo>
                  <a:cubicBezTo>
                    <a:pt x="62" y="53"/>
                    <a:pt x="61" y="51"/>
                    <a:pt x="62" y="50"/>
                  </a:cubicBezTo>
                  <a:cubicBezTo>
                    <a:pt x="63" y="49"/>
                    <a:pt x="64" y="48"/>
                    <a:pt x="65" y="48"/>
                  </a:cubicBezTo>
                  <a:cubicBezTo>
                    <a:pt x="66" y="48"/>
                    <a:pt x="67" y="48"/>
                    <a:pt x="68" y="48"/>
                  </a:cubicBezTo>
                  <a:cubicBezTo>
                    <a:pt x="70" y="48"/>
                    <a:pt x="71" y="49"/>
                    <a:pt x="71" y="47"/>
                  </a:cubicBezTo>
                  <a:cubicBezTo>
                    <a:pt x="73" y="44"/>
                    <a:pt x="75" y="41"/>
                    <a:pt x="78" y="40"/>
                  </a:cubicBezTo>
                  <a:cubicBezTo>
                    <a:pt x="80" y="39"/>
                    <a:pt x="82" y="39"/>
                    <a:pt x="84" y="39"/>
                  </a:cubicBezTo>
                  <a:cubicBezTo>
                    <a:pt x="85" y="39"/>
                    <a:pt x="86" y="39"/>
                    <a:pt x="87" y="39"/>
                  </a:cubicBezTo>
                  <a:cubicBezTo>
                    <a:pt x="89" y="39"/>
                    <a:pt x="89" y="39"/>
                    <a:pt x="90" y="38"/>
                  </a:cubicBezTo>
                  <a:cubicBezTo>
                    <a:pt x="90" y="36"/>
                    <a:pt x="91" y="34"/>
                    <a:pt x="93" y="34"/>
                  </a:cubicBezTo>
                  <a:cubicBezTo>
                    <a:pt x="95" y="34"/>
                    <a:pt x="98" y="34"/>
                    <a:pt x="97" y="31"/>
                  </a:cubicBezTo>
                  <a:cubicBezTo>
                    <a:pt x="96" y="30"/>
                    <a:pt x="95" y="29"/>
                    <a:pt x="95" y="27"/>
                  </a:cubicBezTo>
                  <a:cubicBezTo>
                    <a:pt x="94" y="25"/>
                    <a:pt x="94" y="21"/>
                    <a:pt x="95" y="19"/>
                  </a:cubicBezTo>
                  <a:cubicBezTo>
                    <a:pt x="96" y="17"/>
                    <a:pt x="97" y="14"/>
                    <a:pt x="99" y="13"/>
                  </a:cubicBezTo>
                  <a:cubicBezTo>
                    <a:pt x="100" y="12"/>
                    <a:pt x="101" y="11"/>
                    <a:pt x="103" y="11"/>
                  </a:cubicBezTo>
                  <a:cubicBezTo>
                    <a:pt x="104" y="10"/>
                    <a:pt x="104" y="8"/>
                    <a:pt x="104" y="6"/>
                  </a:cubicBezTo>
                  <a:cubicBezTo>
                    <a:pt x="104" y="5"/>
                    <a:pt x="104" y="4"/>
                    <a:pt x="104" y="4"/>
                  </a:cubicBezTo>
                  <a:cubicBezTo>
                    <a:pt x="104" y="2"/>
                    <a:pt x="104" y="1"/>
                    <a:pt x="103" y="1"/>
                  </a:cubicBezTo>
                  <a:cubicBezTo>
                    <a:pt x="101" y="1"/>
                    <a:pt x="99" y="1"/>
                    <a:pt x="97" y="1"/>
                  </a:cubicBezTo>
                  <a:cubicBezTo>
                    <a:pt x="93" y="1"/>
                    <a:pt x="89" y="0"/>
                    <a:pt x="85" y="0"/>
                  </a:cubicBezTo>
                  <a:cubicBezTo>
                    <a:pt x="58" y="0"/>
                    <a:pt x="32" y="6"/>
                    <a:pt x="5" y="6"/>
                  </a:cubicBezTo>
                  <a:cubicBezTo>
                    <a:pt x="5" y="8"/>
                    <a:pt x="39" y="5"/>
                    <a:pt x="5" y="6"/>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4" name="Freeform 20"/>
            <p:cNvSpPr/>
            <p:nvPr/>
          </p:nvSpPr>
          <p:spPr bwMode="auto">
            <a:xfrm>
              <a:off x="6265333" y="2313515"/>
              <a:ext cx="1202597" cy="2333508"/>
            </a:xfrm>
            <a:custGeom>
              <a:avLst/>
              <a:gdLst>
                <a:gd name="T0" fmla="*/ 382 w 411"/>
                <a:gd name="T1" fmla="*/ 360 h 798"/>
                <a:gd name="T2" fmla="*/ 358 w 411"/>
                <a:gd name="T3" fmla="*/ 312 h 798"/>
                <a:gd name="T4" fmla="*/ 321 w 411"/>
                <a:gd name="T5" fmla="*/ 256 h 798"/>
                <a:gd name="T6" fmla="*/ 325 w 411"/>
                <a:gd name="T7" fmla="*/ 240 h 798"/>
                <a:gd name="T8" fmla="*/ 352 w 411"/>
                <a:gd name="T9" fmla="*/ 276 h 798"/>
                <a:gd name="T10" fmla="*/ 368 w 411"/>
                <a:gd name="T11" fmla="*/ 308 h 798"/>
                <a:gd name="T12" fmla="*/ 386 w 411"/>
                <a:gd name="T13" fmla="*/ 343 h 798"/>
                <a:gd name="T14" fmla="*/ 384 w 411"/>
                <a:gd name="T15" fmla="*/ 273 h 798"/>
                <a:gd name="T16" fmla="*/ 367 w 411"/>
                <a:gd name="T17" fmla="*/ 240 h 798"/>
                <a:gd name="T18" fmla="*/ 353 w 411"/>
                <a:gd name="T19" fmla="*/ 215 h 798"/>
                <a:gd name="T20" fmla="*/ 335 w 411"/>
                <a:gd name="T21" fmla="*/ 184 h 798"/>
                <a:gd name="T22" fmla="*/ 305 w 411"/>
                <a:gd name="T23" fmla="*/ 147 h 798"/>
                <a:gd name="T24" fmla="*/ 229 w 411"/>
                <a:gd name="T25" fmla="*/ 76 h 798"/>
                <a:gd name="T26" fmla="*/ 189 w 411"/>
                <a:gd name="T27" fmla="*/ 44 h 798"/>
                <a:gd name="T28" fmla="*/ 114 w 411"/>
                <a:gd name="T29" fmla="*/ 5 h 798"/>
                <a:gd name="T30" fmla="*/ 118 w 411"/>
                <a:gd name="T31" fmla="*/ 38 h 798"/>
                <a:gd name="T32" fmla="*/ 112 w 411"/>
                <a:gd name="T33" fmla="*/ 56 h 798"/>
                <a:gd name="T34" fmla="*/ 76 w 411"/>
                <a:gd name="T35" fmla="*/ 74 h 798"/>
                <a:gd name="T36" fmla="*/ 125 w 411"/>
                <a:gd name="T37" fmla="*/ 127 h 798"/>
                <a:gd name="T38" fmla="*/ 154 w 411"/>
                <a:gd name="T39" fmla="*/ 135 h 798"/>
                <a:gd name="T40" fmla="*/ 189 w 411"/>
                <a:gd name="T41" fmla="*/ 166 h 798"/>
                <a:gd name="T42" fmla="*/ 146 w 411"/>
                <a:gd name="T43" fmla="*/ 109 h 798"/>
                <a:gd name="T44" fmla="*/ 179 w 411"/>
                <a:gd name="T45" fmla="*/ 122 h 798"/>
                <a:gd name="T46" fmla="*/ 215 w 411"/>
                <a:gd name="T47" fmla="*/ 152 h 798"/>
                <a:gd name="T48" fmla="*/ 212 w 411"/>
                <a:gd name="T49" fmla="*/ 113 h 798"/>
                <a:gd name="T50" fmla="*/ 246 w 411"/>
                <a:gd name="T51" fmla="*/ 118 h 798"/>
                <a:gd name="T52" fmla="*/ 252 w 411"/>
                <a:gd name="T53" fmla="*/ 136 h 798"/>
                <a:gd name="T54" fmla="*/ 259 w 411"/>
                <a:gd name="T55" fmla="*/ 169 h 798"/>
                <a:gd name="T56" fmla="*/ 289 w 411"/>
                <a:gd name="T57" fmla="*/ 188 h 798"/>
                <a:gd name="T58" fmla="*/ 266 w 411"/>
                <a:gd name="T59" fmla="*/ 212 h 798"/>
                <a:gd name="T60" fmla="*/ 202 w 411"/>
                <a:gd name="T61" fmla="*/ 198 h 798"/>
                <a:gd name="T62" fmla="*/ 174 w 411"/>
                <a:gd name="T63" fmla="*/ 171 h 798"/>
                <a:gd name="T64" fmla="*/ 85 w 411"/>
                <a:gd name="T65" fmla="*/ 179 h 798"/>
                <a:gd name="T66" fmla="*/ 56 w 411"/>
                <a:gd name="T67" fmla="*/ 208 h 798"/>
                <a:gd name="T68" fmla="*/ 26 w 411"/>
                <a:gd name="T69" fmla="*/ 238 h 798"/>
                <a:gd name="T70" fmla="*/ 3 w 411"/>
                <a:gd name="T71" fmla="*/ 290 h 798"/>
                <a:gd name="T72" fmla="*/ 12 w 411"/>
                <a:gd name="T73" fmla="*/ 321 h 798"/>
                <a:gd name="T74" fmla="*/ 12 w 411"/>
                <a:gd name="T75" fmla="*/ 366 h 798"/>
                <a:gd name="T76" fmla="*/ 61 w 411"/>
                <a:gd name="T77" fmla="*/ 423 h 798"/>
                <a:gd name="T78" fmla="*/ 90 w 411"/>
                <a:gd name="T79" fmla="*/ 448 h 798"/>
                <a:gd name="T80" fmla="*/ 119 w 411"/>
                <a:gd name="T81" fmla="*/ 443 h 798"/>
                <a:gd name="T82" fmla="*/ 152 w 411"/>
                <a:gd name="T83" fmla="*/ 435 h 798"/>
                <a:gd name="T84" fmla="*/ 212 w 411"/>
                <a:gd name="T85" fmla="*/ 448 h 798"/>
                <a:gd name="T86" fmla="*/ 226 w 411"/>
                <a:gd name="T87" fmla="*/ 497 h 798"/>
                <a:gd name="T88" fmla="*/ 250 w 411"/>
                <a:gd name="T89" fmla="*/ 540 h 798"/>
                <a:gd name="T90" fmla="*/ 255 w 411"/>
                <a:gd name="T91" fmla="*/ 587 h 798"/>
                <a:gd name="T92" fmla="*/ 235 w 411"/>
                <a:gd name="T93" fmla="*/ 632 h 798"/>
                <a:gd name="T94" fmla="*/ 231 w 411"/>
                <a:gd name="T95" fmla="*/ 689 h 798"/>
                <a:gd name="T96" fmla="*/ 239 w 411"/>
                <a:gd name="T97" fmla="*/ 761 h 798"/>
                <a:gd name="T98" fmla="*/ 247 w 411"/>
                <a:gd name="T99" fmla="*/ 791 h 798"/>
                <a:gd name="T100" fmla="*/ 317 w 411"/>
                <a:gd name="T101" fmla="*/ 754 h 798"/>
                <a:gd name="T102" fmla="*/ 321 w 411"/>
                <a:gd name="T103" fmla="*/ 719 h 798"/>
                <a:gd name="T104" fmla="*/ 350 w 411"/>
                <a:gd name="T105" fmla="*/ 666 h 798"/>
                <a:gd name="T106" fmla="*/ 382 w 411"/>
                <a:gd name="T107" fmla="*/ 617 h 798"/>
                <a:gd name="T108" fmla="*/ 396 w 411"/>
                <a:gd name="T109" fmla="*/ 514 h 798"/>
                <a:gd name="T110" fmla="*/ 403 w 411"/>
                <a:gd name="T111" fmla="*/ 458 h 798"/>
                <a:gd name="T112" fmla="*/ 396 w 411"/>
                <a:gd name="T113" fmla="*/ 39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 h="798">
                  <a:moveTo>
                    <a:pt x="396" y="391"/>
                  </a:moveTo>
                  <a:cubicBezTo>
                    <a:pt x="396" y="388"/>
                    <a:pt x="396" y="385"/>
                    <a:pt x="396" y="382"/>
                  </a:cubicBezTo>
                  <a:cubicBezTo>
                    <a:pt x="396" y="380"/>
                    <a:pt x="396" y="379"/>
                    <a:pt x="396" y="377"/>
                  </a:cubicBezTo>
                  <a:cubicBezTo>
                    <a:pt x="395" y="377"/>
                    <a:pt x="394" y="377"/>
                    <a:pt x="393" y="376"/>
                  </a:cubicBezTo>
                  <a:cubicBezTo>
                    <a:pt x="391" y="376"/>
                    <a:pt x="391" y="374"/>
                    <a:pt x="391" y="372"/>
                  </a:cubicBezTo>
                  <a:cubicBezTo>
                    <a:pt x="391" y="370"/>
                    <a:pt x="390" y="368"/>
                    <a:pt x="389" y="367"/>
                  </a:cubicBezTo>
                  <a:cubicBezTo>
                    <a:pt x="388" y="366"/>
                    <a:pt x="387" y="363"/>
                    <a:pt x="386" y="363"/>
                  </a:cubicBezTo>
                  <a:cubicBezTo>
                    <a:pt x="384" y="363"/>
                    <a:pt x="382" y="362"/>
                    <a:pt x="382" y="360"/>
                  </a:cubicBezTo>
                  <a:cubicBezTo>
                    <a:pt x="381" y="359"/>
                    <a:pt x="383" y="353"/>
                    <a:pt x="381" y="353"/>
                  </a:cubicBezTo>
                  <a:cubicBezTo>
                    <a:pt x="379" y="353"/>
                    <a:pt x="377" y="353"/>
                    <a:pt x="377" y="351"/>
                  </a:cubicBezTo>
                  <a:cubicBezTo>
                    <a:pt x="377" y="350"/>
                    <a:pt x="377" y="349"/>
                    <a:pt x="377" y="348"/>
                  </a:cubicBezTo>
                  <a:cubicBezTo>
                    <a:pt x="376" y="347"/>
                    <a:pt x="376" y="347"/>
                    <a:pt x="376" y="346"/>
                  </a:cubicBezTo>
                  <a:cubicBezTo>
                    <a:pt x="375" y="345"/>
                    <a:pt x="374" y="344"/>
                    <a:pt x="373" y="343"/>
                  </a:cubicBezTo>
                  <a:cubicBezTo>
                    <a:pt x="371" y="340"/>
                    <a:pt x="369" y="338"/>
                    <a:pt x="367" y="336"/>
                  </a:cubicBezTo>
                  <a:cubicBezTo>
                    <a:pt x="362" y="330"/>
                    <a:pt x="361" y="323"/>
                    <a:pt x="363" y="316"/>
                  </a:cubicBezTo>
                  <a:cubicBezTo>
                    <a:pt x="360" y="315"/>
                    <a:pt x="358" y="315"/>
                    <a:pt x="358" y="312"/>
                  </a:cubicBezTo>
                  <a:cubicBezTo>
                    <a:pt x="358" y="309"/>
                    <a:pt x="356" y="306"/>
                    <a:pt x="354" y="304"/>
                  </a:cubicBezTo>
                  <a:cubicBezTo>
                    <a:pt x="352" y="302"/>
                    <a:pt x="350" y="300"/>
                    <a:pt x="349" y="298"/>
                  </a:cubicBezTo>
                  <a:cubicBezTo>
                    <a:pt x="348" y="295"/>
                    <a:pt x="343" y="297"/>
                    <a:pt x="344" y="293"/>
                  </a:cubicBezTo>
                  <a:cubicBezTo>
                    <a:pt x="344" y="291"/>
                    <a:pt x="344" y="289"/>
                    <a:pt x="344" y="287"/>
                  </a:cubicBezTo>
                  <a:cubicBezTo>
                    <a:pt x="343" y="287"/>
                    <a:pt x="341" y="287"/>
                    <a:pt x="340" y="286"/>
                  </a:cubicBezTo>
                  <a:cubicBezTo>
                    <a:pt x="339" y="286"/>
                    <a:pt x="339" y="284"/>
                    <a:pt x="339" y="283"/>
                  </a:cubicBezTo>
                  <a:cubicBezTo>
                    <a:pt x="338" y="281"/>
                    <a:pt x="336" y="279"/>
                    <a:pt x="335" y="278"/>
                  </a:cubicBezTo>
                  <a:cubicBezTo>
                    <a:pt x="330" y="271"/>
                    <a:pt x="325" y="263"/>
                    <a:pt x="321" y="256"/>
                  </a:cubicBezTo>
                  <a:cubicBezTo>
                    <a:pt x="316" y="249"/>
                    <a:pt x="312" y="243"/>
                    <a:pt x="306" y="236"/>
                  </a:cubicBezTo>
                  <a:cubicBezTo>
                    <a:pt x="305" y="234"/>
                    <a:pt x="299" y="230"/>
                    <a:pt x="303" y="228"/>
                  </a:cubicBezTo>
                  <a:cubicBezTo>
                    <a:pt x="305" y="226"/>
                    <a:pt x="307" y="229"/>
                    <a:pt x="308" y="231"/>
                  </a:cubicBezTo>
                  <a:cubicBezTo>
                    <a:pt x="309" y="232"/>
                    <a:pt x="310" y="233"/>
                    <a:pt x="310" y="234"/>
                  </a:cubicBezTo>
                  <a:cubicBezTo>
                    <a:pt x="311" y="235"/>
                    <a:pt x="310" y="235"/>
                    <a:pt x="312" y="235"/>
                  </a:cubicBezTo>
                  <a:cubicBezTo>
                    <a:pt x="313" y="235"/>
                    <a:pt x="314" y="235"/>
                    <a:pt x="316" y="235"/>
                  </a:cubicBezTo>
                  <a:cubicBezTo>
                    <a:pt x="316" y="233"/>
                    <a:pt x="318" y="231"/>
                    <a:pt x="320" y="233"/>
                  </a:cubicBezTo>
                  <a:cubicBezTo>
                    <a:pt x="322" y="235"/>
                    <a:pt x="324" y="238"/>
                    <a:pt x="325" y="240"/>
                  </a:cubicBezTo>
                  <a:cubicBezTo>
                    <a:pt x="328" y="240"/>
                    <a:pt x="330" y="241"/>
                    <a:pt x="330" y="245"/>
                  </a:cubicBezTo>
                  <a:cubicBezTo>
                    <a:pt x="332" y="245"/>
                    <a:pt x="335" y="246"/>
                    <a:pt x="335" y="249"/>
                  </a:cubicBezTo>
                  <a:cubicBezTo>
                    <a:pt x="334" y="251"/>
                    <a:pt x="334" y="253"/>
                    <a:pt x="334" y="256"/>
                  </a:cubicBezTo>
                  <a:cubicBezTo>
                    <a:pt x="334" y="257"/>
                    <a:pt x="334" y="258"/>
                    <a:pt x="334" y="259"/>
                  </a:cubicBezTo>
                  <a:cubicBezTo>
                    <a:pt x="335" y="259"/>
                    <a:pt x="336" y="259"/>
                    <a:pt x="336" y="259"/>
                  </a:cubicBezTo>
                  <a:cubicBezTo>
                    <a:pt x="340" y="260"/>
                    <a:pt x="339" y="263"/>
                    <a:pt x="339" y="266"/>
                  </a:cubicBezTo>
                  <a:cubicBezTo>
                    <a:pt x="340" y="270"/>
                    <a:pt x="344" y="268"/>
                    <a:pt x="346" y="269"/>
                  </a:cubicBezTo>
                  <a:cubicBezTo>
                    <a:pt x="349" y="271"/>
                    <a:pt x="351" y="273"/>
                    <a:pt x="352" y="276"/>
                  </a:cubicBezTo>
                  <a:cubicBezTo>
                    <a:pt x="353" y="278"/>
                    <a:pt x="353" y="279"/>
                    <a:pt x="353" y="281"/>
                  </a:cubicBezTo>
                  <a:cubicBezTo>
                    <a:pt x="353" y="283"/>
                    <a:pt x="355" y="283"/>
                    <a:pt x="357" y="283"/>
                  </a:cubicBezTo>
                  <a:cubicBezTo>
                    <a:pt x="360" y="285"/>
                    <a:pt x="357" y="292"/>
                    <a:pt x="359" y="292"/>
                  </a:cubicBezTo>
                  <a:cubicBezTo>
                    <a:pt x="363" y="293"/>
                    <a:pt x="363" y="294"/>
                    <a:pt x="363" y="298"/>
                  </a:cubicBezTo>
                  <a:cubicBezTo>
                    <a:pt x="363" y="299"/>
                    <a:pt x="363" y="300"/>
                    <a:pt x="363" y="300"/>
                  </a:cubicBezTo>
                  <a:cubicBezTo>
                    <a:pt x="363" y="302"/>
                    <a:pt x="363" y="301"/>
                    <a:pt x="364" y="302"/>
                  </a:cubicBezTo>
                  <a:cubicBezTo>
                    <a:pt x="365" y="302"/>
                    <a:pt x="367" y="302"/>
                    <a:pt x="367" y="303"/>
                  </a:cubicBezTo>
                  <a:cubicBezTo>
                    <a:pt x="368" y="305"/>
                    <a:pt x="367" y="306"/>
                    <a:pt x="368" y="308"/>
                  </a:cubicBezTo>
                  <a:cubicBezTo>
                    <a:pt x="368" y="309"/>
                    <a:pt x="369" y="310"/>
                    <a:pt x="370" y="312"/>
                  </a:cubicBezTo>
                  <a:cubicBezTo>
                    <a:pt x="371" y="313"/>
                    <a:pt x="371" y="314"/>
                    <a:pt x="372" y="315"/>
                  </a:cubicBezTo>
                  <a:cubicBezTo>
                    <a:pt x="372" y="316"/>
                    <a:pt x="374" y="316"/>
                    <a:pt x="375" y="316"/>
                  </a:cubicBezTo>
                  <a:cubicBezTo>
                    <a:pt x="378" y="318"/>
                    <a:pt x="375" y="325"/>
                    <a:pt x="378" y="325"/>
                  </a:cubicBezTo>
                  <a:cubicBezTo>
                    <a:pt x="382" y="326"/>
                    <a:pt x="382" y="327"/>
                    <a:pt x="382" y="331"/>
                  </a:cubicBezTo>
                  <a:cubicBezTo>
                    <a:pt x="382" y="333"/>
                    <a:pt x="382" y="336"/>
                    <a:pt x="382" y="338"/>
                  </a:cubicBezTo>
                  <a:cubicBezTo>
                    <a:pt x="382" y="340"/>
                    <a:pt x="383" y="339"/>
                    <a:pt x="385" y="340"/>
                  </a:cubicBezTo>
                  <a:cubicBezTo>
                    <a:pt x="386" y="340"/>
                    <a:pt x="387" y="342"/>
                    <a:pt x="386" y="343"/>
                  </a:cubicBezTo>
                  <a:cubicBezTo>
                    <a:pt x="386" y="345"/>
                    <a:pt x="387" y="346"/>
                    <a:pt x="388" y="348"/>
                  </a:cubicBezTo>
                  <a:cubicBezTo>
                    <a:pt x="390" y="350"/>
                    <a:pt x="393" y="352"/>
                    <a:pt x="396" y="353"/>
                  </a:cubicBezTo>
                  <a:cubicBezTo>
                    <a:pt x="392" y="340"/>
                    <a:pt x="388" y="327"/>
                    <a:pt x="386" y="314"/>
                  </a:cubicBezTo>
                  <a:cubicBezTo>
                    <a:pt x="385" y="307"/>
                    <a:pt x="384" y="300"/>
                    <a:pt x="384" y="293"/>
                  </a:cubicBezTo>
                  <a:cubicBezTo>
                    <a:pt x="384" y="290"/>
                    <a:pt x="384" y="287"/>
                    <a:pt x="384" y="284"/>
                  </a:cubicBezTo>
                  <a:cubicBezTo>
                    <a:pt x="385" y="281"/>
                    <a:pt x="386" y="279"/>
                    <a:pt x="386" y="276"/>
                  </a:cubicBezTo>
                  <a:cubicBezTo>
                    <a:pt x="386" y="274"/>
                    <a:pt x="387" y="273"/>
                    <a:pt x="386" y="273"/>
                  </a:cubicBezTo>
                  <a:cubicBezTo>
                    <a:pt x="385" y="273"/>
                    <a:pt x="384" y="273"/>
                    <a:pt x="384" y="273"/>
                  </a:cubicBezTo>
                  <a:cubicBezTo>
                    <a:pt x="382" y="272"/>
                    <a:pt x="382" y="272"/>
                    <a:pt x="381" y="270"/>
                  </a:cubicBezTo>
                  <a:cubicBezTo>
                    <a:pt x="381" y="268"/>
                    <a:pt x="382" y="266"/>
                    <a:pt x="382" y="264"/>
                  </a:cubicBezTo>
                  <a:cubicBezTo>
                    <a:pt x="380" y="264"/>
                    <a:pt x="378" y="264"/>
                    <a:pt x="377" y="262"/>
                  </a:cubicBezTo>
                  <a:cubicBezTo>
                    <a:pt x="376" y="261"/>
                    <a:pt x="377" y="259"/>
                    <a:pt x="377" y="258"/>
                  </a:cubicBezTo>
                  <a:cubicBezTo>
                    <a:pt x="377" y="257"/>
                    <a:pt x="377" y="256"/>
                    <a:pt x="377" y="254"/>
                  </a:cubicBezTo>
                  <a:cubicBezTo>
                    <a:pt x="376" y="254"/>
                    <a:pt x="375" y="254"/>
                    <a:pt x="375" y="254"/>
                  </a:cubicBezTo>
                  <a:cubicBezTo>
                    <a:pt x="371" y="253"/>
                    <a:pt x="372" y="248"/>
                    <a:pt x="372" y="245"/>
                  </a:cubicBezTo>
                  <a:cubicBezTo>
                    <a:pt x="369" y="245"/>
                    <a:pt x="367" y="244"/>
                    <a:pt x="367" y="240"/>
                  </a:cubicBezTo>
                  <a:cubicBezTo>
                    <a:pt x="367" y="239"/>
                    <a:pt x="367" y="238"/>
                    <a:pt x="367" y="237"/>
                  </a:cubicBezTo>
                  <a:cubicBezTo>
                    <a:pt x="367" y="235"/>
                    <a:pt x="367" y="236"/>
                    <a:pt x="366" y="235"/>
                  </a:cubicBezTo>
                  <a:cubicBezTo>
                    <a:pt x="365" y="235"/>
                    <a:pt x="363" y="235"/>
                    <a:pt x="363" y="233"/>
                  </a:cubicBezTo>
                  <a:cubicBezTo>
                    <a:pt x="362" y="232"/>
                    <a:pt x="363" y="230"/>
                    <a:pt x="362" y="228"/>
                  </a:cubicBezTo>
                  <a:cubicBezTo>
                    <a:pt x="362" y="227"/>
                    <a:pt x="361" y="226"/>
                    <a:pt x="360" y="225"/>
                  </a:cubicBezTo>
                  <a:cubicBezTo>
                    <a:pt x="359" y="224"/>
                    <a:pt x="358" y="223"/>
                    <a:pt x="358" y="221"/>
                  </a:cubicBezTo>
                  <a:cubicBezTo>
                    <a:pt x="357" y="221"/>
                    <a:pt x="355" y="221"/>
                    <a:pt x="354" y="220"/>
                  </a:cubicBezTo>
                  <a:cubicBezTo>
                    <a:pt x="353" y="219"/>
                    <a:pt x="353" y="217"/>
                    <a:pt x="353" y="215"/>
                  </a:cubicBezTo>
                  <a:cubicBezTo>
                    <a:pt x="353" y="214"/>
                    <a:pt x="353" y="213"/>
                    <a:pt x="353" y="212"/>
                  </a:cubicBezTo>
                  <a:cubicBezTo>
                    <a:pt x="353" y="212"/>
                    <a:pt x="352" y="212"/>
                    <a:pt x="351" y="212"/>
                  </a:cubicBezTo>
                  <a:cubicBezTo>
                    <a:pt x="347" y="211"/>
                    <a:pt x="349" y="207"/>
                    <a:pt x="348" y="204"/>
                  </a:cubicBezTo>
                  <a:cubicBezTo>
                    <a:pt x="347" y="203"/>
                    <a:pt x="346" y="202"/>
                    <a:pt x="345" y="201"/>
                  </a:cubicBezTo>
                  <a:cubicBezTo>
                    <a:pt x="345" y="200"/>
                    <a:pt x="344" y="198"/>
                    <a:pt x="343" y="198"/>
                  </a:cubicBezTo>
                  <a:cubicBezTo>
                    <a:pt x="342" y="198"/>
                    <a:pt x="341" y="197"/>
                    <a:pt x="340" y="196"/>
                  </a:cubicBezTo>
                  <a:cubicBezTo>
                    <a:pt x="338" y="195"/>
                    <a:pt x="339" y="193"/>
                    <a:pt x="339" y="191"/>
                  </a:cubicBezTo>
                  <a:cubicBezTo>
                    <a:pt x="338" y="189"/>
                    <a:pt x="336" y="187"/>
                    <a:pt x="335" y="184"/>
                  </a:cubicBezTo>
                  <a:cubicBezTo>
                    <a:pt x="334" y="183"/>
                    <a:pt x="332" y="182"/>
                    <a:pt x="331" y="182"/>
                  </a:cubicBezTo>
                  <a:cubicBezTo>
                    <a:pt x="329" y="181"/>
                    <a:pt x="328" y="180"/>
                    <a:pt x="327" y="178"/>
                  </a:cubicBezTo>
                  <a:cubicBezTo>
                    <a:pt x="325" y="175"/>
                    <a:pt x="325" y="172"/>
                    <a:pt x="323" y="169"/>
                  </a:cubicBezTo>
                  <a:cubicBezTo>
                    <a:pt x="322" y="168"/>
                    <a:pt x="321" y="167"/>
                    <a:pt x="321" y="166"/>
                  </a:cubicBezTo>
                  <a:cubicBezTo>
                    <a:pt x="320" y="165"/>
                    <a:pt x="321" y="165"/>
                    <a:pt x="319" y="164"/>
                  </a:cubicBezTo>
                  <a:cubicBezTo>
                    <a:pt x="318" y="164"/>
                    <a:pt x="317" y="163"/>
                    <a:pt x="316" y="163"/>
                  </a:cubicBezTo>
                  <a:cubicBezTo>
                    <a:pt x="313" y="161"/>
                    <a:pt x="311" y="159"/>
                    <a:pt x="309" y="156"/>
                  </a:cubicBezTo>
                  <a:cubicBezTo>
                    <a:pt x="307" y="153"/>
                    <a:pt x="306" y="150"/>
                    <a:pt x="305" y="147"/>
                  </a:cubicBezTo>
                  <a:cubicBezTo>
                    <a:pt x="302" y="142"/>
                    <a:pt x="296" y="140"/>
                    <a:pt x="293" y="135"/>
                  </a:cubicBezTo>
                  <a:cubicBezTo>
                    <a:pt x="292" y="134"/>
                    <a:pt x="292" y="132"/>
                    <a:pt x="291" y="131"/>
                  </a:cubicBezTo>
                  <a:cubicBezTo>
                    <a:pt x="289" y="130"/>
                    <a:pt x="288" y="129"/>
                    <a:pt x="286" y="127"/>
                  </a:cubicBezTo>
                  <a:cubicBezTo>
                    <a:pt x="282" y="125"/>
                    <a:pt x="279" y="122"/>
                    <a:pt x="276" y="119"/>
                  </a:cubicBezTo>
                  <a:cubicBezTo>
                    <a:pt x="270" y="113"/>
                    <a:pt x="264" y="106"/>
                    <a:pt x="259" y="99"/>
                  </a:cubicBezTo>
                  <a:cubicBezTo>
                    <a:pt x="253" y="97"/>
                    <a:pt x="249" y="91"/>
                    <a:pt x="245" y="87"/>
                  </a:cubicBezTo>
                  <a:cubicBezTo>
                    <a:pt x="243" y="84"/>
                    <a:pt x="241" y="82"/>
                    <a:pt x="238" y="81"/>
                  </a:cubicBezTo>
                  <a:cubicBezTo>
                    <a:pt x="235" y="79"/>
                    <a:pt x="232" y="78"/>
                    <a:pt x="229" y="76"/>
                  </a:cubicBezTo>
                  <a:cubicBezTo>
                    <a:pt x="226" y="74"/>
                    <a:pt x="224" y="71"/>
                    <a:pt x="222" y="68"/>
                  </a:cubicBezTo>
                  <a:cubicBezTo>
                    <a:pt x="222" y="67"/>
                    <a:pt x="222" y="67"/>
                    <a:pt x="221" y="66"/>
                  </a:cubicBezTo>
                  <a:cubicBezTo>
                    <a:pt x="220" y="66"/>
                    <a:pt x="219" y="66"/>
                    <a:pt x="218" y="66"/>
                  </a:cubicBezTo>
                  <a:cubicBezTo>
                    <a:pt x="216" y="66"/>
                    <a:pt x="214" y="64"/>
                    <a:pt x="212" y="63"/>
                  </a:cubicBezTo>
                  <a:cubicBezTo>
                    <a:pt x="209" y="62"/>
                    <a:pt x="207" y="59"/>
                    <a:pt x="205" y="56"/>
                  </a:cubicBezTo>
                  <a:cubicBezTo>
                    <a:pt x="204" y="55"/>
                    <a:pt x="203" y="53"/>
                    <a:pt x="202" y="52"/>
                  </a:cubicBezTo>
                  <a:cubicBezTo>
                    <a:pt x="200" y="52"/>
                    <a:pt x="198" y="52"/>
                    <a:pt x="195" y="50"/>
                  </a:cubicBezTo>
                  <a:cubicBezTo>
                    <a:pt x="193" y="49"/>
                    <a:pt x="190" y="47"/>
                    <a:pt x="189" y="44"/>
                  </a:cubicBezTo>
                  <a:cubicBezTo>
                    <a:pt x="188" y="42"/>
                    <a:pt x="189" y="42"/>
                    <a:pt x="187" y="42"/>
                  </a:cubicBezTo>
                  <a:cubicBezTo>
                    <a:pt x="186" y="42"/>
                    <a:pt x="185" y="42"/>
                    <a:pt x="184" y="42"/>
                  </a:cubicBezTo>
                  <a:cubicBezTo>
                    <a:pt x="182" y="40"/>
                    <a:pt x="180" y="39"/>
                    <a:pt x="179" y="37"/>
                  </a:cubicBezTo>
                  <a:cubicBezTo>
                    <a:pt x="173" y="32"/>
                    <a:pt x="166" y="27"/>
                    <a:pt x="159" y="23"/>
                  </a:cubicBezTo>
                  <a:cubicBezTo>
                    <a:pt x="144" y="15"/>
                    <a:pt x="128" y="8"/>
                    <a:pt x="114" y="0"/>
                  </a:cubicBezTo>
                  <a:cubicBezTo>
                    <a:pt x="113" y="0"/>
                    <a:pt x="113" y="0"/>
                    <a:pt x="113" y="0"/>
                  </a:cubicBezTo>
                  <a:cubicBezTo>
                    <a:pt x="113" y="1"/>
                    <a:pt x="113" y="2"/>
                    <a:pt x="113" y="3"/>
                  </a:cubicBezTo>
                  <a:cubicBezTo>
                    <a:pt x="113" y="5"/>
                    <a:pt x="113" y="4"/>
                    <a:pt x="114" y="5"/>
                  </a:cubicBezTo>
                  <a:cubicBezTo>
                    <a:pt x="115" y="5"/>
                    <a:pt x="117" y="5"/>
                    <a:pt x="117" y="6"/>
                  </a:cubicBezTo>
                  <a:cubicBezTo>
                    <a:pt x="118" y="8"/>
                    <a:pt x="117" y="10"/>
                    <a:pt x="117" y="11"/>
                  </a:cubicBezTo>
                  <a:cubicBezTo>
                    <a:pt x="117" y="13"/>
                    <a:pt x="117" y="14"/>
                    <a:pt x="118" y="14"/>
                  </a:cubicBezTo>
                  <a:cubicBezTo>
                    <a:pt x="119" y="14"/>
                    <a:pt x="120" y="14"/>
                    <a:pt x="120" y="14"/>
                  </a:cubicBezTo>
                  <a:cubicBezTo>
                    <a:pt x="124" y="15"/>
                    <a:pt x="122" y="21"/>
                    <a:pt x="122" y="23"/>
                  </a:cubicBezTo>
                  <a:cubicBezTo>
                    <a:pt x="122" y="26"/>
                    <a:pt x="121" y="29"/>
                    <a:pt x="117" y="28"/>
                  </a:cubicBezTo>
                  <a:cubicBezTo>
                    <a:pt x="117" y="30"/>
                    <a:pt x="117" y="31"/>
                    <a:pt x="117" y="33"/>
                  </a:cubicBezTo>
                  <a:cubicBezTo>
                    <a:pt x="117" y="34"/>
                    <a:pt x="117" y="37"/>
                    <a:pt x="118" y="38"/>
                  </a:cubicBezTo>
                  <a:cubicBezTo>
                    <a:pt x="121" y="38"/>
                    <a:pt x="123" y="40"/>
                    <a:pt x="124" y="42"/>
                  </a:cubicBezTo>
                  <a:cubicBezTo>
                    <a:pt x="126" y="44"/>
                    <a:pt x="126" y="46"/>
                    <a:pt x="128" y="47"/>
                  </a:cubicBezTo>
                  <a:cubicBezTo>
                    <a:pt x="130" y="48"/>
                    <a:pt x="131" y="50"/>
                    <a:pt x="132" y="52"/>
                  </a:cubicBezTo>
                  <a:cubicBezTo>
                    <a:pt x="132" y="53"/>
                    <a:pt x="132" y="54"/>
                    <a:pt x="132" y="55"/>
                  </a:cubicBezTo>
                  <a:cubicBezTo>
                    <a:pt x="132" y="57"/>
                    <a:pt x="130" y="56"/>
                    <a:pt x="129" y="57"/>
                  </a:cubicBezTo>
                  <a:cubicBezTo>
                    <a:pt x="128" y="57"/>
                    <a:pt x="126" y="58"/>
                    <a:pt x="125" y="59"/>
                  </a:cubicBezTo>
                  <a:cubicBezTo>
                    <a:pt x="123" y="60"/>
                    <a:pt x="123" y="57"/>
                    <a:pt x="122" y="56"/>
                  </a:cubicBezTo>
                  <a:cubicBezTo>
                    <a:pt x="119" y="56"/>
                    <a:pt x="115" y="56"/>
                    <a:pt x="112" y="56"/>
                  </a:cubicBezTo>
                  <a:cubicBezTo>
                    <a:pt x="110" y="56"/>
                    <a:pt x="108" y="56"/>
                    <a:pt x="108" y="57"/>
                  </a:cubicBezTo>
                  <a:cubicBezTo>
                    <a:pt x="108" y="58"/>
                    <a:pt x="108" y="59"/>
                    <a:pt x="107" y="60"/>
                  </a:cubicBezTo>
                  <a:cubicBezTo>
                    <a:pt x="106" y="62"/>
                    <a:pt x="102" y="61"/>
                    <a:pt x="100" y="61"/>
                  </a:cubicBezTo>
                  <a:cubicBezTo>
                    <a:pt x="98" y="61"/>
                    <a:pt x="97" y="61"/>
                    <a:pt x="95" y="61"/>
                  </a:cubicBezTo>
                  <a:cubicBezTo>
                    <a:pt x="93" y="61"/>
                    <a:pt x="94" y="62"/>
                    <a:pt x="93" y="63"/>
                  </a:cubicBezTo>
                  <a:cubicBezTo>
                    <a:pt x="91" y="65"/>
                    <a:pt x="89" y="66"/>
                    <a:pt x="87" y="66"/>
                  </a:cubicBezTo>
                  <a:cubicBezTo>
                    <a:pt x="84" y="66"/>
                    <a:pt x="82" y="66"/>
                    <a:pt x="80" y="68"/>
                  </a:cubicBezTo>
                  <a:cubicBezTo>
                    <a:pt x="78" y="69"/>
                    <a:pt x="77" y="72"/>
                    <a:pt x="76" y="74"/>
                  </a:cubicBezTo>
                  <a:cubicBezTo>
                    <a:pt x="75" y="76"/>
                    <a:pt x="74" y="78"/>
                    <a:pt x="72" y="80"/>
                  </a:cubicBezTo>
                  <a:cubicBezTo>
                    <a:pt x="71" y="82"/>
                    <a:pt x="68" y="83"/>
                    <a:pt x="66" y="85"/>
                  </a:cubicBezTo>
                  <a:cubicBezTo>
                    <a:pt x="71" y="94"/>
                    <a:pt x="80" y="102"/>
                    <a:pt x="88" y="110"/>
                  </a:cubicBezTo>
                  <a:cubicBezTo>
                    <a:pt x="96" y="119"/>
                    <a:pt x="102" y="129"/>
                    <a:pt x="103" y="141"/>
                  </a:cubicBezTo>
                  <a:cubicBezTo>
                    <a:pt x="107" y="140"/>
                    <a:pt x="108" y="137"/>
                    <a:pt x="108" y="134"/>
                  </a:cubicBezTo>
                  <a:cubicBezTo>
                    <a:pt x="108" y="130"/>
                    <a:pt x="108" y="126"/>
                    <a:pt x="113" y="127"/>
                  </a:cubicBezTo>
                  <a:cubicBezTo>
                    <a:pt x="116" y="127"/>
                    <a:pt x="118" y="127"/>
                    <a:pt x="121" y="127"/>
                  </a:cubicBezTo>
                  <a:cubicBezTo>
                    <a:pt x="122" y="127"/>
                    <a:pt x="123" y="127"/>
                    <a:pt x="125" y="127"/>
                  </a:cubicBezTo>
                  <a:cubicBezTo>
                    <a:pt x="126" y="127"/>
                    <a:pt x="127" y="127"/>
                    <a:pt x="127" y="126"/>
                  </a:cubicBezTo>
                  <a:cubicBezTo>
                    <a:pt x="128" y="124"/>
                    <a:pt x="130" y="123"/>
                    <a:pt x="133" y="122"/>
                  </a:cubicBezTo>
                  <a:cubicBezTo>
                    <a:pt x="135" y="122"/>
                    <a:pt x="138" y="123"/>
                    <a:pt x="140" y="125"/>
                  </a:cubicBezTo>
                  <a:cubicBezTo>
                    <a:pt x="140" y="125"/>
                    <a:pt x="141" y="126"/>
                    <a:pt x="141" y="126"/>
                  </a:cubicBezTo>
                  <a:cubicBezTo>
                    <a:pt x="141" y="127"/>
                    <a:pt x="142" y="127"/>
                    <a:pt x="143" y="127"/>
                  </a:cubicBezTo>
                  <a:cubicBezTo>
                    <a:pt x="146" y="127"/>
                    <a:pt x="148" y="127"/>
                    <a:pt x="150" y="129"/>
                  </a:cubicBezTo>
                  <a:cubicBezTo>
                    <a:pt x="151" y="130"/>
                    <a:pt x="152" y="131"/>
                    <a:pt x="153" y="133"/>
                  </a:cubicBezTo>
                  <a:cubicBezTo>
                    <a:pt x="154" y="134"/>
                    <a:pt x="154" y="134"/>
                    <a:pt x="154" y="135"/>
                  </a:cubicBezTo>
                  <a:cubicBezTo>
                    <a:pt x="155" y="137"/>
                    <a:pt x="156" y="136"/>
                    <a:pt x="158" y="136"/>
                  </a:cubicBezTo>
                  <a:cubicBezTo>
                    <a:pt x="161" y="136"/>
                    <a:pt x="166" y="136"/>
                    <a:pt x="165" y="141"/>
                  </a:cubicBezTo>
                  <a:cubicBezTo>
                    <a:pt x="168" y="141"/>
                    <a:pt x="172" y="141"/>
                    <a:pt x="174" y="144"/>
                  </a:cubicBezTo>
                  <a:cubicBezTo>
                    <a:pt x="176" y="146"/>
                    <a:pt x="179" y="149"/>
                    <a:pt x="179" y="152"/>
                  </a:cubicBezTo>
                  <a:cubicBezTo>
                    <a:pt x="179" y="156"/>
                    <a:pt x="179" y="160"/>
                    <a:pt x="179" y="165"/>
                  </a:cubicBezTo>
                  <a:cubicBezTo>
                    <a:pt x="182" y="165"/>
                    <a:pt x="184" y="166"/>
                    <a:pt x="184" y="169"/>
                  </a:cubicBezTo>
                  <a:cubicBezTo>
                    <a:pt x="185" y="169"/>
                    <a:pt x="187" y="169"/>
                    <a:pt x="188" y="169"/>
                  </a:cubicBezTo>
                  <a:cubicBezTo>
                    <a:pt x="188" y="168"/>
                    <a:pt x="189" y="167"/>
                    <a:pt x="189" y="166"/>
                  </a:cubicBezTo>
                  <a:cubicBezTo>
                    <a:pt x="190" y="164"/>
                    <a:pt x="192" y="162"/>
                    <a:pt x="193" y="160"/>
                  </a:cubicBezTo>
                  <a:cubicBezTo>
                    <a:pt x="193" y="156"/>
                    <a:pt x="193" y="152"/>
                    <a:pt x="193" y="148"/>
                  </a:cubicBezTo>
                  <a:cubicBezTo>
                    <a:pt x="193" y="146"/>
                    <a:pt x="193" y="144"/>
                    <a:pt x="193" y="142"/>
                  </a:cubicBezTo>
                  <a:cubicBezTo>
                    <a:pt x="193" y="141"/>
                    <a:pt x="191" y="140"/>
                    <a:pt x="190" y="140"/>
                  </a:cubicBezTo>
                  <a:cubicBezTo>
                    <a:pt x="185" y="137"/>
                    <a:pt x="181" y="132"/>
                    <a:pt x="179" y="127"/>
                  </a:cubicBezTo>
                  <a:cubicBezTo>
                    <a:pt x="175" y="127"/>
                    <a:pt x="163" y="129"/>
                    <a:pt x="165" y="122"/>
                  </a:cubicBezTo>
                  <a:cubicBezTo>
                    <a:pt x="161" y="122"/>
                    <a:pt x="154" y="123"/>
                    <a:pt x="155" y="118"/>
                  </a:cubicBezTo>
                  <a:cubicBezTo>
                    <a:pt x="151" y="117"/>
                    <a:pt x="148" y="113"/>
                    <a:pt x="146" y="109"/>
                  </a:cubicBezTo>
                  <a:cubicBezTo>
                    <a:pt x="146" y="108"/>
                    <a:pt x="144" y="108"/>
                    <a:pt x="143" y="107"/>
                  </a:cubicBezTo>
                  <a:cubicBezTo>
                    <a:pt x="142" y="105"/>
                    <a:pt x="144" y="104"/>
                    <a:pt x="145" y="104"/>
                  </a:cubicBezTo>
                  <a:cubicBezTo>
                    <a:pt x="148" y="103"/>
                    <a:pt x="156" y="103"/>
                    <a:pt x="155" y="108"/>
                  </a:cubicBezTo>
                  <a:cubicBezTo>
                    <a:pt x="158" y="108"/>
                    <a:pt x="160" y="110"/>
                    <a:pt x="163" y="112"/>
                  </a:cubicBezTo>
                  <a:cubicBezTo>
                    <a:pt x="166" y="114"/>
                    <a:pt x="168" y="114"/>
                    <a:pt x="171" y="117"/>
                  </a:cubicBezTo>
                  <a:cubicBezTo>
                    <a:pt x="172" y="118"/>
                    <a:pt x="173" y="119"/>
                    <a:pt x="173" y="121"/>
                  </a:cubicBezTo>
                  <a:cubicBezTo>
                    <a:pt x="174" y="122"/>
                    <a:pt x="174" y="122"/>
                    <a:pt x="175" y="122"/>
                  </a:cubicBezTo>
                  <a:cubicBezTo>
                    <a:pt x="176" y="122"/>
                    <a:pt x="178" y="122"/>
                    <a:pt x="179" y="122"/>
                  </a:cubicBezTo>
                  <a:cubicBezTo>
                    <a:pt x="182" y="123"/>
                    <a:pt x="184" y="123"/>
                    <a:pt x="184" y="127"/>
                  </a:cubicBezTo>
                  <a:cubicBezTo>
                    <a:pt x="187" y="127"/>
                    <a:pt x="194" y="126"/>
                    <a:pt x="193" y="132"/>
                  </a:cubicBezTo>
                  <a:cubicBezTo>
                    <a:pt x="195" y="132"/>
                    <a:pt x="201" y="131"/>
                    <a:pt x="202" y="134"/>
                  </a:cubicBezTo>
                  <a:cubicBezTo>
                    <a:pt x="203" y="135"/>
                    <a:pt x="202" y="137"/>
                    <a:pt x="203" y="138"/>
                  </a:cubicBezTo>
                  <a:cubicBezTo>
                    <a:pt x="203" y="140"/>
                    <a:pt x="204" y="141"/>
                    <a:pt x="205" y="142"/>
                  </a:cubicBezTo>
                  <a:cubicBezTo>
                    <a:pt x="206" y="143"/>
                    <a:pt x="207" y="144"/>
                    <a:pt x="207" y="146"/>
                  </a:cubicBezTo>
                  <a:cubicBezTo>
                    <a:pt x="209" y="146"/>
                    <a:pt x="210" y="147"/>
                    <a:pt x="212" y="148"/>
                  </a:cubicBezTo>
                  <a:cubicBezTo>
                    <a:pt x="213" y="149"/>
                    <a:pt x="214" y="150"/>
                    <a:pt x="215" y="152"/>
                  </a:cubicBezTo>
                  <a:cubicBezTo>
                    <a:pt x="215" y="152"/>
                    <a:pt x="215" y="153"/>
                    <a:pt x="216" y="154"/>
                  </a:cubicBezTo>
                  <a:cubicBezTo>
                    <a:pt x="216" y="155"/>
                    <a:pt x="216" y="155"/>
                    <a:pt x="218" y="155"/>
                  </a:cubicBezTo>
                  <a:cubicBezTo>
                    <a:pt x="219" y="155"/>
                    <a:pt x="220" y="155"/>
                    <a:pt x="221" y="154"/>
                  </a:cubicBezTo>
                  <a:cubicBezTo>
                    <a:pt x="221" y="153"/>
                    <a:pt x="221" y="152"/>
                    <a:pt x="221" y="152"/>
                  </a:cubicBezTo>
                  <a:cubicBezTo>
                    <a:pt x="221" y="150"/>
                    <a:pt x="222" y="150"/>
                    <a:pt x="223" y="149"/>
                  </a:cubicBezTo>
                  <a:cubicBezTo>
                    <a:pt x="225" y="146"/>
                    <a:pt x="226" y="143"/>
                    <a:pt x="226" y="139"/>
                  </a:cubicBezTo>
                  <a:cubicBezTo>
                    <a:pt x="225" y="132"/>
                    <a:pt x="221" y="126"/>
                    <a:pt x="217" y="120"/>
                  </a:cubicBezTo>
                  <a:cubicBezTo>
                    <a:pt x="215" y="118"/>
                    <a:pt x="213" y="115"/>
                    <a:pt x="212" y="113"/>
                  </a:cubicBezTo>
                  <a:cubicBezTo>
                    <a:pt x="212" y="111"/>
                    <a:pt x="211" y="109"/>
                    <a:pt x="213" y="107"/>
                  </a:cubicBezTo>
                  <a:cubicBezTo>
                    <a:pt x="213" y="105"/>
                    <a:pt x="214" y="104"/>
                    <a:pt x="216" y="104"/>
                  </a:cubicBezTo>
                  <a:cubicBezTo>
                    <a:pt x="220" y="101"/>
                    <a:pt x="226" y="104"/>
                    <a:pt x="230" y="106"/>
                  </a:cubicBezTo>
                  <a:cubicBezTo>
                    <a:pt x="233" y="107"/>
                    <a:pt x="235" y="109"/>
                    <a:pt x="237" y="110"/>
                  </a:cubicBezTo>
                  <a:cubicBezTo>
                    <a:pt x="238" y="111"/>
                    <a:pt x="238" y="112"/>
                    <a:pt x="239" y="112"/>
                  </a:cubicBezTo>
                  <a:cubicBezTo>
                    <a:pt x="240" y="113"/>
                    <a:pt x="241" y="113"/>
                    <a:pt x="243" y="113"/>
                  </a:cubicBezTo>
                  <a:cubicBezTo>
                    <a:pt x="244" y="114"/>
                    <a:pt x="245" y="115"/>
                    <a:pt x="245" y="116"/>
                  </a:cubicBezTo>
                  <a:cubicBezTo>
                    <a:pt x="245" y="117"/>
                    <a:pt x="244" y="117"/>
                    <a:pt x="246" y="118"/>
                  </a:cubicBezTo>
                  <a:cubicBezTo>
                    <a:pt x="246" y="118"/>
                    <a:pt x="247" y="119"/>
                    <a:pt x="248" y="119"/>
                  </a:cubicBezTo>
                  <a:cubicBezTo>
                    <a:pt x="251" y="121"/>
                    <a:pt x="254" y="123"/>
                    <a:pt x="256" y="126"/>
                  </a:cubicBezTo>
                  <a:cubicBezTo>
                    <a:pt x="257" y="127"/>
                    <a:pt x="258" y="132"/>
                    <a:pt x="259" y="132"/>
                  </a:cubicBezTo>
                  <a:cubicBezTo>
                    <a:pt x="261" y="132"/>
                    <a:pt x="262" y="132"/>
                    <a:pt x="263" y="134"/>
                  </a:cubicBezTo>
                  <a:cubicBezTo>
                    <a:pt x="263" y="135"/>
                    <a:pt x="264" y="139"/>
                    <a:pt x="262" y="139"/>
                  </a:cubicBezTo>
                  <a:cubicBezTo>
                    <a:pt x="261" y="140"/>
                    <a:pt x="260" y="139"/>
                    <a:pt x="260" y="138"/>
                  </a:cubicBezTo>
                  <a:cubicBezTo>
                    <a:pt x="259" y="137"/>
                    <a:pt x="259" y="136"/>
                    <a:pt x="258" y="136"/>
                  </a:cubicBezTo>
                  <a:cubicBezTo>
                    <a:pt x="256" y="136"/>
                    <a:pt x="254" y="136"/>
                    <a:pt x="252" y="136"/>
                  </a:cubicBezTo>
                  <a:cubicBezTo>
                    <a:pt x="250" y="136"/>
                    <a:pt x="249" y="136"/>
                    <a:pt x="247" y="136"/>
                  </a:cubicBezTo>
                  <a:cubicBezTo>
                    <a:pt x="245" y="136"/>
                    <a:pt x="245" y="136"/>
                    <a:pt x="245" y="139"/>
                  </a:cubicBezTo>
                  <a:cubicBezTo>
                    <a:pt x="244" y="141"/>
                    <a:pt x="242" y="142"/>
                    <a:pt x="240" y="141"/>
                  </a:cubicBezTo>
                  <a:cubicBezTo>
                    <a:pt x="240" y="145"/>
                    <a:pt x="241" y="149"/>
                    <a:pt x="243" y="153"/>
                  </a:cubicBezTo>
                  <a:cubicBezTo>
                    <a:pt x="244" y="154"/>
                    <a:pt x="244" y="155"/>
                    <a:pt x="246" y="155"/>
                  </a:cubicBezTo>
                  <a:cubicBezTo>
                    <a:pt x="248" y="156"/>
                    <a:pt x="249" y="156"/>
                    <a:pt x="250" y="158"/>
                  </a:cubicBezTo>
                  <a:cubicBezTo>
                    <a:pt x="250" y="160"/>
                    <a:pt x="249" y="165"/>
                    <a:pt x="253" y="165"/>
                  </a:cubicBezTo>
                  <a:cubicBezTo>
                    <a:pt x="256" y="165"/>
                    <a:pt x="260" y="165"/>
                    <a:pt x="259" y="169"/>
                  </a:cubicBezTo>
                  <a:cubicBezTo>
                    <a:pt x="262" y="170"/>
                    <a:pt x="263" y="171"/>
                    <a:pt x="265" y="172"/>
                  </a:cubicBezTo>
                  <a:cubicBezTo>
                    <a:pt x="268" y="174"/>
                    <a:pt x="270" y="175"/>
                    <a:pt x="273" y="174"/>
                  </a:cubicBezTo>
                  <a:cubicBezTo>
                    <a:pt x="273" y="171"/>
                    <a:pt x="274" y="169"/>
                    <a:pt x="278" y="169"/>
                  </a:cubicBezTo>
                  <a:cubicBezTo>
                    <a:pt x="281" y="170"/>
                    <a:pt x="283" y="171"/>
                    <a:pt x="283" y="174"/>
                  </a:cubicBezTo>
                  <a:cubicBezTo>
                    <a:pt x="284" y="174"/>
                    <a:pt x="287" y="175"/>
                    <a:pt x="287" y="176"/>
                  </a:cubicBezTo>
                  <a:cubicBezTo>
                    <a:pt x="288" y="178"/>
                    <a:pt x="287" y="179"/>
                    <a:pt x="287" y="180"/>
                  </a:cubicBezTo>
                  <a:cubicBezTo>
                    <a:pt x="287" y="182"/>
                    <a:pt x="287" y="184"/>
                    <a:pt x="287" y="186"/>
                  </a:cubicBezTo>
                  <a:cubicBezTo>
                    <a:pt x="287" y="188"/>
                    <a:pt x="287" y="188"/>
                    <a:pt x="289" y="188"/>
                  </a:cubicBezTo>
                  <a:cubicBezTo>
                    <a:pt x="290" y="189"/>
                    <a:pt x="291" y="189"/>
                    <a:pt x="291" y="190"/>
                  </a:cubicBezTo>
                  <a:cubicBezTo>
                    <a:pt x="293" y="191"/>
                    <a:pt x="292" y="196"/>
                    <a:pt x="292" y="198"/>
                  </a:cubicBezTo>
                  <a:cubicBezTo>
                    <a:pt x="294" y="198"/>
                    <a:pt x="296" y="198"/>
                    <a:pt x="297" y="200"/>
                  </a:cubicBezTo>
                  <a:cubicBezTo>
                    <a:pt x="297" y="202"/>
                    <a:pt x="297" y="205"/>
                    <a:pt x="296" y="207"/>
                  </a:cubicBezTo>
                  <a:cubicBezTo>
                    <a:pt x="295" y="211"/>
                    <a:pt x="292" y="213"/>
                    <a:pt x="287" y="212"/>
                  </a:cubicBezTo>
                  <a:cubicBezTo>
                    <a:pt x="287" y="217"/>
                    <a:pt x="279" y="217"/>
                    <a:pt x="275" y="215"/>
                  </a:cubicBezTo>
                  <a:cubicBezTo>
                    <a:pt x="274" y="214"/>
                    <a:pt x="274" y="214"/>
                    <a:pt x="273" y="212"/>
                  </a:cubicBezTo>
                  <a:cubicBezTo>
                    <a:pt x="273" y="211"/>
                    <a:pt x="267" y="212"/>
                    <a:pt x="266" y="212"/>
                  </a:cubicBezTo>
                  <a:cubicBezTo>
                    <a:pt x="263" y="212"/>
                    <a:pt x="258" y="212"/>
                    <a:pt x="259" y="207"/>
                  </a:cubicBezTo>
                  <a:cubicBezTo>
                    <a:pt x="255" y="207"/>
                    <a:pt x="253" y="203"/>
                    <a:pt x="250" y="202"/>
                  </a:cubicBezTo>
                  <a:cubicBezTo>
                    <a:pt x="250" y="206"/>
                    <a:pt x="250" y="211"/>
                    <a:pt x="248" y="214"/>
                  </a:cubicBezTo>
                  <a:cubicBezTo>
                    <a:pt x="246" y="218"/>
                    <a:pt x="242" y="217"/>
                    <a:pt x="238" y="216"/>
                  </a:cubicBezTo>
                  <a:cubicBezTo>
                    <a:pt x="235" y="216"/>
                    <a:pt x="231" y="216"/>
                    <a:pt x="231" y="212"/>
                  </a:cubicBezTo>
                  <a:cubicBezTo>
                    <a:pt x="227" y="212"/>
                    <a:pt x="220" y="213"/>
                    <a:pt x="221" y="207"/>
                  </a:cubicBezTo>
                  <a:cubicBezTo>
                    <a:pt x="218" y="207"/>
                    <a:pt x="216" y="206"/>
                    <a:pt x="217" y="202"/>
                  </a:cubicBezTo>
                  <a:cubicBezTo>
                    <a:pt x="213" y="202"/>
                    <a:pt x="201" y="205"/>
                    <a:pt x="202" y="198"/>
                  </a:cubicBezTo>
                  <a:cubicBezTo>
                    <a:pt x="198" y="197"/>
                    <a:pt x="193" y="198"/>
                    <a:pt x="188" y="198"/>
                  </a:cubicBezTo>
                  <a:cubicBezTo>
                    <a:pt x="183" y="197"/>
                    <a:pt x="182" y="193"/>
                    <a:pt x="184" y="188"/>
                  </a:cubicBezTo>
                  <a:cubicBezTo>
                    <a:pt x="182" y="188"/>
                    <a:pt x="181" y="188"/>
                    <a:pt x="180" y="187"/>
                  </a:cubicBezTo>
                  <a:cubicBezTo>
                    <a:pt x="178" y="186"/>
                    <a:pt x="179" y="184"/>
                    <a:pt x="179" y="182"/>
                  </a:cubicBezTo>
                  <a:cubicBezTo>
                    <a:pt x="179" y="181"/>
                    <a:pt x="179" y="180"/>
                    <a:pt x="179" y="179"/>
                  </a:cubicBezTo>
                  <a:cubicBezTo>
                    <a:pt x="178" y="179"/>
                    <a:pt x="177" y="179"/>
                    <a:pt x="177" y="179"/>
                  </a:cubicBezTo>
                  <a:cubicBezTo>
                    <a:pt x="175" y="178"/>
                    <a:pt x="174" y="177"/>
                    <a:pt x="174" y="176"/>
                  </a:cubicBezTo>
                  <a:cubicBezTo>
                    <a:pt x="174" y="174"/>
                    <a:pt x="175" y="173"/>
                    <a:pt x="174" y="171"/>
                  </a:cubicBezTo>
                  <a:cubicBezTo>
                    <a:pt x="173" y="170"/>
                    <a:pt x="171" y="170"/>
                    <a:pt x="170" y="170"/>
                  </a:cubicBezTo>
                  <a:cubicBezTo>
                    <a:pt x="167" y="169"/>
                    <a:pt x="164" y="169"/>
                    <a:pt x="165" y="165"/>
                  </a:cubicBezTo>
                  <a:cubicBezTo>
                    <a:pt x="158" y="165"/>
                    <a:pt x="157" y="174"/>
                    <a:pt x="151" y="175"/>
                  </a:cubicBezTo>
                  <a:cubicBezTo>
                    <a:pt x="146" y="175"/>
                    <a:pt x="142" y="171"/>
                    <a:pt x="138" y="170"/>
                  </a:cubicBezTo>
                  <a:cubicBezTo>
                    <a:pt x="131" y="169"/>
                    <a:pt x="124" y="169"/>
                    <a:pt x="117" y="169"/>
                  </a:cubicBezTo>
                  <a:cubicBezTo>
                    <a:pt x="119" y="175"/>
                    <a:pt x="112" y="174"/>
                    <a:pt x="108" y="174"/>
                  </a:cubicBezTo>
                  <a:cubicBezTo>
                    <a:pt x="109" y="182"/>
                    <a:pt x="99" y="179"/>
                    <a:pt x="94" y="179"/>
                  </a:cubicBezTo>
                  <a:cubicBezTo>
                    <a:pt x="91" y="178"/>
                    <a:pt x="88" y="178"/>
                    <a:pt x="85" y="179"/>
                  </a:cubicBezTo>
                  <a:cubicBezTo>
                    <a:pt x="83" y="179"/>
                    <a:pt x="81" y="178"/>
                    <a:pt x="80" y="180"/>
                  </a:cubicBezTo>
                  <a:cubicBezTo>
                    <a:pt x="80" y="181"/>
                    <a:pt x="80" y="182"/>
                    <a:pt x="80" y="183"/>
                  </a:cubicBezTo>
                  <a:cubicBezTo>
                    <a:pt x="80" y="184"/>
                    <a:pt x="79" y="185"/>
                    <a:pt x="78" y="187"/>
                  </a:cubicBezTo>
                  <a:cubicBezTo>
                    <a:pt x="76" y="191"/>
                    <a:pt x="72" y="193"/>
                    <a:pt x="67" y="193"/>
                  </a:cubicBezTo>
                  <a:cubicBezTo>
                    <a:pt x="65" y="193"/>
                    <a:pt x="66" y="194"/>
                    <a:pt x="65" y="195"/>
                  </a:cubicBezTo>
                  <a:cubicBezTo>
                    <a:pt x="65" y="196"/>
                    <a:pt x="65" y="197"/>
                    <a:pt x="64" y="197"/>
                  </a:cubicBezTo>
                  <a:cubicBezTo>
                    <a:pt x="63" y="199"/>
                    <a:pt x="60" y="197"/>
                    <a:pt x="59" y="198"/>
                  </a:cubicBezTo>
                  <a:cubicBezTo>
                    <a:pt x="55" y="199"/>
                    <a:pt x="56" y="205"/>
                    <a:pt x="56" y="208"/>
                  </a:cubicBezTo>
                  <a:cubicBezTo>
                    <a:pt x="56" y="211"/>
                    <a:pt x="56" y="216"/>
                    <a:pt x="51" y="217"/>
                  </a:cubicBezTo>
                  <a:cubicBezTo>
                    <a:pt x="52" y="221"/>
                    <a:pt x="53" y="228"/>
                    <a:pt x="48" y="230"/>
                  </a:cubicBezTo>
                  <a:cubicBezTo>
                    <a:pt x="46" y="232"/>
                    <a:pt x="44" y="232"/>
                    <a:pt x="41" y="231"/>
                  </a:cubicBezTo>
                  <a:cubicBezTo>
                    <a:pt x="40" y="231"/>
                    <a:pt x="38" y="230"/>
                    <a:pt x="37" y="231"/>
                  </a:cubicBezTo>
                  <a:cubicBezTo>
                    <a:pt x="37" y="233"/>
                    <a:pt x="36" y="234"/>
                    <a:pt x="34" y="235"/>
                  </a:cubicBezTo>
                  <a:cubicBezTo>
                    <a:pt x="33" y="235"/>
                    <a:pt x="31" y="236"/>
                    <a:pt x="30" y="236"/>
                  </a:cubicBezTo>
                  <a:cubicBezTo>
                    <a:pt x="29" y="236"/>
                    <a:pt x="28" y="235"/>
                    <a:pt x="27" y="236"/>
                  </a:cubicBezTo>
                  <a:cubicBezTo>
                    <a:pt x="27" y="237"/>
                    <a:pt x="27" y="237"/>
                    <a:pt x="26" y="238"/>
                  </a:cubicBezTo>
                  <a:cubicBezTo>
                    <a:pt x="24" y="242"/>
                    <a:pt x="23" y="246"/>
                    <a:pt x="23" y="250"/>
                  </a:cubicBezTo>
                  <a:cubicBezTo>
                    <a:pt x="22" y="252"/>
                    <a:pt x="23" y="255"/>
                    <a:pt x="21" y="257"/>
                  </a:cubicBezTo>
                  <a:cubicBezTo>
                    <a:pt x="21" y="258"/>
                    <a:pt x="20" y="259"/>
                    <a:pt x="18" y="259"/>
                  </a:cubicBezTo>
                  <a:cubicBezTo>
                    <a:pt x="18" y="262"/>
                    <a:pt x="18" y="265"/>
                    <a:pt x="18" y="267"/>
                  </a:cubicBezTo>
                  <a:cubicBezTo>
                    <a:pt x="18" y="270"/>
                    <a:pt x="16" y="274"/>
                    <a:pt x="14" y="276"/>
                  </a:cubicBezTo>
                  <a:cubicBezTo>
                    <a:pt x="12" y="277"/>
                    <a:pt x="11" y="278"/>
                    <a:pt x="9" y="278"/>
                  </a:cubicBezTo>
                  <a:cubicBezTo>
                    <a:pt x="9" y="280"/>
                    <a:pt x="9" y="282"/>
                    <a:pt x="8" y="284"/>
                  </a:cubicBezTo>
                  <a:cubicBezTo>
                    <a:pt x="7" y="286"/>
                    <a:pt x="6" y="289"/>
                    <a:pt x="3" y="290"/>
                  </a:cubicBezTo>
                  <a:cubicBezTo>
                    <a:pt x="2" y="291"/>
                    <a:pt x="1" y="292"/>
                    <a:pt x="0" y="292"/>
                  </a:cubicBezTo>
                  <a:cubicBezTo>
                    <a:pt x="0" y="295"/>
                    <a:pt x="0" y="298"/>
                    <a:pt x="0" y="300"/>
                  </a:cubicBezTo>
                  <a:cubicBezTo>
                    <a:pt x="0" y="304"/>
                    <a:pt x="2" y="305"/>
                    <a:pt x="4" y="308"/>
                  </a:cubicBezTo>
                  <a:cubicBezTo>
                    <a:pt x="4" y="309"/>
                    <a:pt x="4" y="309"/>
                    <a:pt x="4" y="310"/>
                  </a:cubicBezTo>
                  <a:cubicBezTo>
                    <a:pt x="4" y="311"/>
                    <a:pt x="5" y="311"/>
                    <a:pt x="6" y="311"/>
                  </a:cubicBezTo>
                  <a:cubicBezTo>
                    <a:pt x="7" y="311"/>
                    <a:pt x="9" y="312"/>
                    <a:pt x="9" y="313"/>
                  </a:cubicBezTo>
                  <a:cubicBezTo>
                    <a:pt x="10" y="315"/>
                    <a:pt x="9" y="317"/>
                    <a:pt x="9" y="319"/>
                  </a:cubicBezTo>
                  <a:cubicBezTo>
                    <a:pt x="9" y="321"/>
                    <a:pt x="11" y="320"/>
                    <a:pt x="12" y="321"/>
                  </a:cubicBezTo>
                  <a:cubicBezTo>
                    <a:pt x="14" y="322"/>
                    <a:pt x="14" y="323"/>
                    <a:pt x="14" y="324"/>
                  </a:cubicBezTo>
                  <a:cubicBezTo>
                    <a:pt x="14" y="326"/>
                    <a:pt x="14" y="329"/>
                    <a:pt x="15" y="331"/>
                  </a:cubicBezTo>
                  <a:cubicBezTo>
                    <a:pt x="15" y="335"/>
                    <a:pt x="14" y="340"/>
                    <a:pt x="11" y="343"/>
                  </a:cubicBezTo>
                  <a:cubicBezTo>
                    <a:pt x="9" y="347"/>
                    <a:pt x="6" y="350"/>
                    <a:pt x="4" y="353"/>
                  </a:cubicBezTo>
                  <a:cubicBezTo>
                    <a:pt x="6" y="353"/>
                    <a:pt x="7" y="354"/>
                    <a:pt x="8" y="355"/>
                  </a:cubicBezTo>
                  <a:cubicBezTo>
                    <a:pt x="10" y="356"/>
                    <a:pt x="9" y="359"/>
                    <a:pt x="9" y="360"/>
                  </a:cubicBezTo>
                  <a:cubicBezTo>
                    <a:pt x="9" y="362"/>
                    <a:pt x="9" y="362"/>
                    <a:pt x="10" y="363"/>
                  </a:cubicBezTo>
                  <a:cubicBezTo>
                    <a:pt x="11" y="364"/>
                    <a:pt x="12" y="365"/>
                    <a:pt x="12" y="366"/>
                  </a:cubicBezTo>
                  <a:cubicBezTo>
                    <a:pt x="14" y="368"/>
                    <a:pt x="15" y="370"/>
                    <a:pt x="16" y="372"/>
                  </a:cubicBezTo>
                  <a:cubicBezTo>
                    <a:pt x="17" y="373"/>
                    <a:pt x="18" y="376"/>
                    <a:pt x="19" y="377"/>
                  </a:cubicBezTo>
                  <a:cubicBezTo>
                    <a:pt x="20" y="378"/>
                    <a:pt x="21" y="379"/>
                    <a:pt x="23" y="380"/>
                  </a:cubicBezTo>
                  <a:cubicBezTo>
                    <a:pt x="25" y="382"/>
                    <a:pt x="28" y="383"/>
                    <a:pt x="31" y="386"/>
                  </a:cubicBezTo>
                  <a:cubicBezTo>
                    <a:pt x="36" y="391"/>
                    <a:pt x="38" y="397"/>
                    <a:pt x="37" y="404"/>
                  </a:cubicBezTo>
                  <a:cubicBezTo>
                    <a:pt x="37" y="407"/>
                    <a:pt x="36" y="413"/>
                    <a:pt x="40" y="414"/>
                  </a:cubicBezTo>
                  <a:cubicBezTo>
                    <a:pt x="43" y="415"/>
                    <a:pt x="48" y="415"/>
                    <a:pt x="47" y="419"/>
                  </a:cubicBezTo>
                  <a:cubicBezTo>
                    <a:pt x="50" y="419"/>
                    <a:pt x="60" y="419"/>
                    <a:pt x="61" y="423"/>
                  </a:cubicBezTo>
                  <a:cubicBezTo>
                    <a:pt x="61" y="425"/>
                    <a:pt x="64" y="424"/>
                    <a:pt x="66" y="424"/>
                  </a:cubicBezTo>
                  <a:cubicBezTo>
                    <a:pt x="67" y="424"/>
                    <a:pt x="68" y="424"/>
                    <a:pt x="69" y="425"/>
                  </a:cubicBezTo>
                  <a:cubicBezTo>
                    <a:pt x="70" y="426"/>
                    <a:pt x="71" y="427"/>
                    <a:pt x="70" y="428"/>
                  </a:cubicBezTo>
                  <a:cubicBezTo>
                    <a:pt x="70" y="430"/>
                    <a:pt x="71" y="431"/>
                    <a:pt x="72" y="432"/>
                  </a:cubicBezTo>
                  <a:cubicBezTo>
                    <a:pt x="74" y="435"/>
                    <a:pt x="76" y="437"/>
                    <a:pt x="79" y="438"/>
                  </a:cubicBezTo>
                  <a:cubicBezTo>
                    <a:pt x="82" y="439"/>
                    <a:pt x="85" y="441"/>
                    <a:pt x="87" y="443"/>
                  </a:cubicBezTo>
                  <a:cubicBezTo>
                    <a:pt x="87" y="444"/>
                    <a:pt x="88" y="445"/>
                    <a:pt x="89" y="446"/>
                  </a:cubicBezTo>
                  <a:cubicBezTo>
                    <a:pt x="89" y="447"/>
                    <a:pt x="89" y="448"/>
                    <a:pt x="90" y="448"/>
                  </a:cubicBezTo>
                  <a:cubicBezTo>
                    <a:pt x="92" y="448"/>
                    <a:pt x="93" y="448"/>
                    <a:pt x="94" y="448"/>
                  </a:cubicBezTo>
                  <a:cubicBezTo>
                    <a:pt x="94" y="445"/>
                    <a:pt x="95" y="443"/>
                    <a:pt x="98" y="443"/>
                  </a:cubicBezTo>
                  <a:cubicBezTo>
                    <a:pt x="100" y="443"/>
                    <a:pt x="101" y="443"/>
                    <a:pt x="103" y="443"/>
                  </a:cubicBezTo>
                  <a:cubicBezTo>
                    <a:pt x="103" y="442"/>
                    <a:pt x="104" y="441"/>
                    <a:pt x="104" y="440"/>
                  </a:cubicBezTo>
                  <a:cubicBezTo>
                    <a:pt x="106" y="439"/>
                    <a:pt x="108" y="438"/>
                    <a:pt x="110" y="438"/>
                  </a:cubicBezTo>
                  <a:cubicBezTo>
                    <a:pt x="112" y="438"/>
                    <a:pt x="114" y="439"/>
                    <a:pt x="116" y="440"/>
                  </a:cubicBezTo>
                  <a:cubicBezTo>
                    <a:pt x="116" y="441"/>
                    <a:pt x="117" y="441"/>
                    <a:pt x="117" y="442"/>
                  </a:cubicBezTo>
                  <a:cubicBezTo>
                    <a:pt x="118" y="443"/>
                    <a:pt x="117" y="443"/>
                    <a:pt x="119" y="443"/>
                  </a:cubicBezTo>
                  <a:cubicBezTo>
                    <a:pt x="120" y="443"/>
                    <a:pt x="121" y="443"/>
                    <a:pt x="122" y="443"/>
                  </a:cubicBezTo>
                  <a:cubicBezTo>
                    <a:pt x="123" y="443"/>
                    <a:pt x="127" y="442"/>
                    <a:pt x="127" y="444"/>
                  </a:cubicBezTo>
                  <a:cubicBezTo>
                    <a:pt x="127" y="445"/>
                    <a:pt x="128" y="446"/>
                    <a:pt x="129" y="446"/>
                  </a:cubicBezTo>
                  <a:cubicBezTo>
                    <a:pt x="131" y="447"/>
                    <a:pt x="134" y="447"/>
                    <a:pt x="137" y="447"/>
                  </a:cubicBezTo>
                  <a:cubicBezTo>
                    <a:pt x="138" y="447"/>
                    <a:pt x="139" y="447"/>
                    <a:pt x="140" y="448"/>
                  </a:cubicBezTo>
                  <a:cubicBezTo>
                    <a:pt x="142" y="448"/>
                    <a:pt x="146" y="448"/>
                    <a:pt x="146" y="447"/>
                  </a:cubicBezTo>
                  <a:cubicBezTo>
                    <a:pt x="146" y="444"/>
                    <a:pt x="147" y="442"/>
                    <a:pt x="150" y="443"/>
                  </a:cubicBezTo>
                  <a:cubicBezTo>
                    <a:pt x="150" y="440"/>
                    <a:pt x="151" y="438"/>
                    <a:pt x="152" y="435"/>
                  </a:cubicBezTo>
                  <a:cubicBezTo>
                    <a:pt x="153" y="433"/>
                    <a:pt x="155" y="431"/>
                    <a:pt x="157" y="430"/>
                  </a:cubicBezTo>
                  <a:cubicBezTo>
                    <a:pt x="159" y="428"/>
                    <a:pt x="163" y="429"/>
                    <a:pt x="166" y="429"/>
                  </a:cubicBezTo>
                  <a:cubicBezTo>
                    <a:pt x="169" y="429"/>
                    <a:pt x="173" y="429"/>
                    <a:pt x="176" y="429"/>
                  </a:cubicBezTo>
                  <a:cubicBezTo>
                    <a:pt x="181" y="429"/>
                    <a:pt x="186" y="432"/>
                    <a:pt x="188" y="436"/>
                  </a:cubicBezTo>
                  <a:cubicBezTo>
                    <a:pt x="188" y="438"/>
                    <a:pt x="188" y="438"/>
                    <a:pt x="191" y="438"/>
                  </a:cubicBezTo>
                  <a:cubicBezTo>
                    <a:pt x="192" y="438"/>
                    <a:pt x="194" y="438"/>
                    <a:pt x="195" y="439"/>
                  </a:cubicBezTo>
                  <a:cubicBezTo>
                    <a:pt x="197" y="439"/>
                    <a:pt x="198" y="441"/>
                    <a:pt x="198" y="443"/>
                  </a:cubicBezTo>
                  <a:cubicBezTo>
                    <a:pt x="201" y="443"/>
                    <a:pt x="213" y="441"/>
                    <a:pt x="212" y="448"/>
                  </a:cubicBezTo>
                  <a:cubicBezTo>
                    <a:pt x="215" y="448"/>
                    <a:pt x="217" y="448"/>
                    <a:pt x="220" y="449"/>
                  </a:cubicBezTo>
                  <a:cubicBezTo>
                    <a:pt x="222" y="450"/>
                    <a:pt x="224" y="452"/>
                    <a:pt x="225" y="453"/>
                  </a:cubicBezTo>
                  <a:cubicBezTo>
                    <a:pt x="229" y="457"/>
                    <a:pt x="231" y="461"/>
                    <a:pt x="231" y="467"/>
                  </a:cubicBezTo>
                  <a:cubicBezTo>
                    <a:pt x="231" y="471"/>
                    <a:pt x="229" y="474"/>
                    <a:pt x="227" y="477"/>
                  </a:cubicBezTo>
                  <a:cubicBezTo>
                    <a:pt x="226" y="481"/>
                    <a:pt x="226" y="487"/>
                    <a:pt x="221" y="485"/>
                  </a:cubicBezTo>
                  <a:cubicBezTo>
                    <a:pt x="221" y="487"/>
                    <a:pt x="221" y="489"/>
                    <a:pt x="221" y="490"/>
                  </a:cubicBezTo>
                  <a:cubicBezTo>
                    <a:pt x="222" y="490"/>
                    <a:pt x="223" y="490"/>
                    <a:pt x="224" y="491"/>
                  </a:cubicBezTo>
                  <a:cubicBezTo>
                    <a:pt x="227" y="492"/>
                    <a:pt x="226" y="495"/>
                    <a:pt x="226" y="497"/>
                  </a:cubicBezTo>
                  <a:cubicBezTo>
                    <a:pt x="226" y="499"/>
                    <a:pt x="226" y="499"/>
                    <a:pt x="227" y="500"/>
                  </a:cubicBezTo>
                  <a:cubicBezTo>
                    <a:pt x="229" y="500"/>
                    <a:pt x="230" y="501"/>
                    <a:pt x="231" y="501"/>
                  </a:cubicBezTo>
                  <a:cubicBezTo>
                    <a:pt x="232" y="503"/>
                    <a:pt x="234" y="505"/>
                    <a:pt x="235" y="506"/>
                  </a:cubicBezTo>
                  <a:cubicBezTo>
                    <a:pt x="236" y="510"/>
                    <a:pt x="237" y="514"/>
                    <a:pt x="240" y="518"/>
                  </a:cubicBezTo>
                  <a:cubicBezTo>
                    <a:pt x="241" y="520"/>
                    <a:pt x="240" y="523"/>
                    <a:pt x="240" y="525"/>
                  </a:cubicBezTo>
                  <a:cubicBezTo>
                    <a:pt x="241" y="527"/>
                    <a:pt x="242" y="528"/>
                    <a:pt x="243" y="529"/>
                  </a:cubicBezTo>
                  <a:cubicBezTo>
                    <a:pt x="245" y="531"/>
                    <a:pt x="248" y="532"/>
                    <a:pt x="249" y="535"/>
                  </a:cubicBezTo>
                  <a:cubicBezTo>
                    <a:pt x="250" y="536"/>
                    <a:pt x="250" y="538"/>
                    <a:pt x="250" y="540"/>
                  </a:cubicBezTo>
                  <a:cubicBezTo>
                    <a:pt x="250" y="541"/>
                    <a:pt x="250" y="543"/>
                    <a:pt x="250" y="544"/>
                  </a:cubicBezTo>
                  <a:cubicBezTo>
                    <a:pt x="250" y="545"/>
                    <a:pt x="250" y="546"/>
                    <a:pt x="250" y="547"/>
                  </a:cubicBezTo>
                  <a:cubicBezTo>
                    <a:pt x="250" y="547"/>
                    <a:pt x="251" y="547"/>
                    <a:pt x="252" y="547"/>
                  </a:cubicBezTo>
                  <a:cubicBezTo>
                    <a:pt x="254" y="548"/>
                    <a:pt x="255" y="549"/>
                    <a:pt x="254" y="551"/>
                  </a:cubicBezTo>
                  <a:cubicBezTo>
                    <a:pt x="254" y="555"/>
                    <a:pt x="254" y="558"/>
                    <a:pt x="254" y="562"/>
                  </a:cubicBezTo>
                  <a:cubicBezTo>
                    <a:pt x="254" y="566"/>
                    <a:pt x="256" y="576"/>
                    <a:pt x="250" y="575"/>
                  </a:cubicBezTo>
                  <a:cubicBezTo>
                    <a:pt x="250" y="578"/>
                    <a:pt x="250" y="581"/>
                    <a:pt x="250" y="584"/>
                  </a:cubicBezTo>
                  <a:cubicBezTo>
                    <a:pt x="251" y="585"/>
                    <a:pt x="253" y="586"/>
                    <a:pt x="255" y="587"/>
                  </a:cubicBezTo>
                  <a:cubicBezTo>
                    <a:pt x="256" y="588"/>
                    <a:pt x="257" y="590"/>
                    <a:pt x="257" y="591"/>
                  </a:cubicBezTo>
                  <a:cubicBezTo>
                    <a:pt x="257" y="592"/>
                    <a:pt x="257" y="593"/>
                    <a:pt x="256" y="593"/>
                  </a:cubicBezTo>
                  <a:cubicBezTo>
                    <a:pt x="256" y="593"/>
                    <a:pt x="255" y="593"/>
                    <a:pt x="255" y="594"/>
                  </a:cubicBezTo>
                  <a:cubicBezTo>
                    <a:pt x="254" y="594"/>
                    <a:pt x="254" y="594"/>
                    <a:pt x="254" y="595"/>
                  </a:cubicBezTo>
                  <a:cubicBezTo>
                    <a:pt x="252" y="599"/>
                    <a:pt x="249" y="601"/>
                    <a:pt x="246" y="605"/>
                  </a:cubicBezTo>
                  <a:cubicBezTo>
                    <a:pt x="244" y="608"/>
                    <a:pt x="245" y="614"/>
                    <a:pt x="240" y="613"/>
                  </a:cubicBezTo>
                  <a:cubicBezTo>
                    <a:pt x="240" y="617"/>
                    <a:pt x="240" y="622"/>
                    <a:pt x="240" y="627"/>
                  </a:cubicBezTo>
                  <a:cubicBezTo>
                    <a:pt x="240" y="630"/>
                    <a:pt x="239" y="632"/>
                    <a:pt x="235" y="632"/>
                  </a:cubicBezTo>
                  <a:cubicBezTo>
                    <a:pt x="235" y="635"/>
                    <a:pt x="233" y="637"/>
                    <a:pt x="231" y="640"/>
                  </a:cubicBezTo>
                  <a:cubicBezTo>
                    <a:pt x="230" y="643"/>
                    <a:pt x="231" y="647"/>
                    <a:pt x="226" y="646"/>
                  </a:cubicBezTo>
                  <a:cubicBezTo>
                    <a:pt x="226" y="653"/>
                    <a:pt x="226" y="661"/>
                    <a:pt x="226" y="669"/>
                  </a:cubicBezTo>
                  <a:cubicBezTo>
                    <a:pt x="226" y="673"/>
                    <a:pt x="226" y="677"/>
                    <a:pt x="226" y="681"/>
                  </a:cubicBezTo>
                  <a:cubicBezTo>
                    <a:pt x="226" y="682"/>
                    <a:pt x="226" y="683"/>
                    <a:pt x="226" y="683"/>
                  </a:cubicBezTo>
                  <a:cubicBezTo>
                    <a:pt x="227" y="684"/>
                    <a:pt x="227" y="684"/>
                    <a:pt x="228" y="684"/>
                  </a:cubicBezTo>
                  <a:cubicBezTo>
                    <a:pt x="229" y="684"/>
                    <a:pt x="230" y="684"/>
                    <a:pt x="230" y="685"/>
                  </a:cubicBezTo>
                  <a:cubicBezTo>
                    <a:pt x="231" y="686"/>
                    <a:pt x="231" y="688"/>
                    <a:pt x="231" y="689"/>
                  </a:cubicBezTo>
                  <a:cubicBezTo>
                    <a:pt x="231" y="690"/>
                    <a:pt x="231" y="691"/>
                    <a:pt x="231" y="692"/>
                  </a:cubicBezTo>
                  <a:cubicBezTo>
                    <a:pt x="231" y="693"/>
                    <a:pt x="231" y="693"/>
                    <a:pt x="232" y="693"/>
                  </a:cubicBezTo>
                  <a:cubicBezTo>
                    <a:pt x="235" y="693"/>
                    <a:pt x="236" y="695"/>
                    <a:pt x="235" y="698"/>
                  </a:cubicBezTo>
                  <a:cubicBezTo>
                    <a:pt x="235" y="701"/>
                    <a:pt x="237" y="713"/>
                    <a:pt x="231" y="712"/>
                  </a:cubicBezTo>
                  <a:cubicBezTo>
                    <a:pt x="231" y="722"/>
                    <a:pt x="231" y="732"/>
                    <a:pt x="231" y="742"/>
                  </a:cubicBezTo>
                  <a:cubicBezTo>
                    <a:pt x="231" y="745"/>
                    <a:pt x="231" y="747"/>
                    <a:pt x="231" y="749"/>
                  </a:cubicBezTo>
                  <a:cubicBezTo>
                    <a:pt x="232" y="750"/>
                    <a:pt x="233" y="751"/>
                    <a:pt x="234" y="752"/>
                  </a:cubicBezTo>
                  <a:cubicBezTo>
                    <a:pt x="237" y="755"/>
                    <a:pt x="238" y="758"/>
                    <a:pt x="239" y="761"/>
                  </a:cubicBezTo>
                  <a:cubicBezTo>
                    <a:pt x="240" y="764"/>
                    <a:pt x="241" y="768"/>
                    <a:pt x="239" y="771"/>
                  </a:cubicBezTo>
                  <a:cubicBezTo>
                    <a:pt x="238" y="774"/>
                    <a:pt x="236" y="776"/>
                    <a:pt x="233" y="777"/>
                  </a:cubicBezTo>
                  <a:cubicBezTo>
                    <a:pt x="231" y="778"/>
                    <a:pt x="228" y="779"/>
                    <a:pt x="225" y="780"/>
                  </a:cubicBezTo>
                  <a:cubicBezTo>
                    <a:pt x="224" y="781"/>
                    <a:pt x="223" y="781"/>
                    <a:pt x="222" y="782"/>
                  </a:cubicBezTo>
                  <a:cubicBezTo>
                    <a:pt x="220" y="783"/>
                    <a:pt x="221" y="787"/>
                    <a:pt x="222" y="788"/>
                  </a:cubicBezTo>
                  <a:cubicBezTo>
                    <a:pt x="222" y="791"/>
                    <a:pt x="222" y="794"/>
                    <a:pt x="224" y="796"/>
                  </a:cubicBezTo>
                  <a:cubicBezTo>
                    <a:pt x="226" y="798"/>
                    <a:pt x="228" y="794"/>
                    <a:pt x="230" y="793"/>
                  </a:cubicBezTo>
                  <a:cubicBezTo>
                    <a:pt x="235" y="791"/>
                    <a:pt x="242" y="791"/>
                    <a:pt x="247" y="791"/>
                  </a:cubicBezTo>
                  <a:cubicBezTo>
                    <a:pt x="253" y="791"/>
                    <a:pt x="259" y="791"/>
                    <a:pt x="264" y="787"/>
                  </a:cubicBezTo>
                  <a:cubicBezTo>
                    <a:pt x="266" y="787"/>
                    <a:pt x="268" y="787"/>
                    <a:pt x="271" y="787"/>
                  </a:cubicBezTo>
                  <a:cubicBezTo>
                    <a:pt x="272" y="787"/>
                    <a:pt x="273" y="788"/>
                    <a:pt x="273" y="786"/>
                  </a:cubicBezTo>
                  <a:cubicBezTo>
                    <a:pt x="274" y="785"/>
                    <a:pt x="274" y="785"/>
                    <a:pt x="274" y="784"/>
                  </a:cubicBezTo>
                  <a:cubicBezTo>
                    <a:pt x="276" y="781"/>
                    <a:pt x="279" y="779"/>
                    <a:pt x="283" y="778"/>
                  </a:cubicBezTo>
                  <a:cubicBezTo>
                    <a:pt x="283" y="769"/>
                    <a:pt x="283" y="761"/>
                    <a:pt x="291" y="757"/>
                  </a:cubicBezTo>
                  <a:cubicBezTo>
                    <a:pt x="295" y="755"/>
                    <a:pt x="299" y="754"/>
                    <a:pt x="303" y="754"/>
                  </a:cubicBezTo>
                  <a:cubicBezTo>
                    <a:pt x="307" y="754"/>
                    <a:pt x="312" y="755"/>
                    <a:pt x="317" y="754"/>
                  </a:cubicBezTo>
                  <a:cubicBezTo>
                    <a:pt x="319" y="754"/>
                    <a:pt x="320" y="753"/>
                    <a:pt x="320" y="751"/>
                  </a:cubicBezTo>
                  <a:cubicBezTo>
                    <a:pt x="321" y="748"/>
                    <a:pt x="320" y="744"/>
                    <a:pt x="320" y="741"/>
                  </a:cubicBezTo>
                  <a:cubicBezTo>
                    <a:pt x="320" y="740"/>
                    <a:pt x="320" y="738"/>
                    <a:pt x="320" y="737"/>
                  </a:cubicBezTo>
                  <a:cubicBezTo>
                    <a:pt x="320" y="735"/>
                    <a:pt x="320" y="736"/>
                    <a:pt x="319" y="735"/>
                  </a:cubicBezTo>
                  <a:cubicBezTo>
                    <a:pt x="317" y="734"/>
                    <a:pt x="317" y="733"/>
                    <a:pt x="316" y="732"/>
                  </a:cubicBezTo>
                  <a:cubicBezTo>
                    <a:pt x="315" y="729"/>
                    <a:pt x="316" y="725"/>
                    <a:pt x="318" y="723"/>
                  </a:cubicBezTo>
                  <a:cubicBezTo>
                    <a:pt x="318" y="722"/>
                    <a:pt x="319" y="722"/>
                    <a:pt x="319" y="721"/>
                  </a:cubicBezTo>
                  <a:cubicBezTo>
                    <a:pt x="321" y="721"/>
                    <a:pt x="320" y="720"/>
                    <a:pt x="321" y="719"/>
                  </a:cubicBezTo>
                  <a:cubicBezTo>
                    <a:pt x="321" y="717"/>
                    <a:pt x="323" y="716"/>
                    <a:pt x="325" y="716"/>
                  </a:cubicBezTo>
                  <a:cubicBezTo>
                    <a:pt x="325" y="715"/>
                    <a:pt x="325" y="713"/>
                    <a:pt x="327" y="712"/>
                  </a:cubicBezTo>
                  <a:cubicBezTo>
                    <a:pt x="328" y="711"/>
                    <a:pt x="331" y="712"/>
                    <a:pt x="333" y="711"/>
                  </a:cubicBezTo>
                  <a:cubicBezTo>
                    <a:pt x="337" y="710"/>
                    <a:pt x="338" y="706"/>
                    <a:pt x="339" y="702"/>
                  </a:cubicBezTo>
                  <a:cubicBezTo>
                    <a:pt x="340" y="698"/>
                    <a:pt x="339" y="693"/>
                    <a:pt x="339" y="688"/>
                  </a:cubicBezTo>
                  <a:cubicBezTo>
                    <a:pt x="339" y="685"/>
                    <a:pt x="338" y="678"/>
                    <a:pt x="344" y="679"/>
                  </a:cubicBezTo>
                  <a:cubicBezTo>
                    <a:pt x="344" y="676"/>
                    <a:pt x="344" y="673"/>
                    <a:pt x="345" y="671"/>
                  </a:cubicBezTo>
                  <a:cubicBezTo>
                    <a:pt x="346" y="669"/>
                    <a:pt x="348" y="667"/>
                    <a:pt x="350" y="666"/>
                  </a:cubicBezTo>
                  <a:cubicBezTo>
                    <a:pt x="352" y="665"/>
                    <a:pt x="355" y="665"/>
                    <a:pt x="356" y="663"/>
                  </a:cubicBezTo>
                  <a:cubicBezTo>
                    <a:pt x="358" y="661"/>
                    <a:pt x="358" y="659"/>
                    <a:pt x="358" y="657"/>
                  </a:cubicBezTo>
                  <a:cubicBezTo>
                    <a:pt x="358" y="655"/>
                    <a:pt x="357" y="651"/>
                    <a:pt x="359" y="650"/>
                  </a:cubicBezTo>
                  <a:cubicBezTo>
                    <a:pt x="360" y="647"/>
                    <a:pt x="362" y="645"/>
                    <a:pt x="364" y="642"/>
                  </a:cubicBezTo>
                  <a:cubicBezTo>
                    <a:pt x="367" y="638"/>
                    <a:pt x="372" y="634"/>
                    <a:pt x="377" y="630"/>
                  </a:cubicBezTo>
                  <a:cubicBezTo>
                    <a:pt x="378" y="629"/>
                    <a:pt x="379" y="629"/>
                    <a:pt x="380" y="628"/>
                  </a:cubicBezTo>
                  <a:cubicBezTo>
                    <a:pt x="381" y="627"/>
                    <a:pt x="382" y="627"/>
                    <a:pt x="382" y="625"/>
                  </a:cubicBezTo>
                  <a:cubicBezTo>
                    <a:pt x="382" y="622"/>
                    <a:pt x="382" y="620"/>
                    <a:pt x="382" y="617"/>
                  </a:cubicBezTo>
                  <a:cubicBezTo>
                    <a:pt x="382" y="611"/>
                    <a:pt x="381" y="606"/>
                    <a:pt x="381" y="600"/>
                  </a:cubicBezTo>
                  <a:cubicBezTo>
                    <a:pt x="382" y="596"/>
                    <a:pt x="382" y="591"/>
                    <a:pt x="384" y="588"/>
                  </a:cubicBezTo>
                  <a:cubicBezTo>
                    <a:pt x="384" y="587"/>
                    <a:pt x="385" y="586"/>
                    <a:pt x="385" y="585"/>
                  </a:cubicBezTo>
                  <a:cubicBezTo>
                    <a:pt x="386" y="584"/>
                    <a:pt x="386" y="584"/>
                    <a:pt x="387" y="582"/>
                  </a:cubicBezTo>
                  <a:cubicBezTo>
                    <a:pt x="387" y="580"/>
                    <a:pt x="389" y="579"/>
                    <a:pt x="391" y="580"/>
                  </a:cubicBezTo>
                  <a:cubicBezTo>
                    <a:pt x="392" y="566"/>
                    <a:pt x="390" y="552"/>
                    <a:pt x="391" y="539"/>
                  </a:cubicBezTo>
                  <a:cubicBezTo>
                    <a:pt x="391" y="533"/>
                    <a:pt x="391" y="527"/>
                    <a:pt x="393" y="521"/>
                  </a:cubicBezTo>
                  <a:cubicBezTo>
                    <a:pt x="393" y="518"/>
                    <a:pt x="394" y="516"/>
                    <a:pt x="396" y="514"/>
                  </a:cubicBezTo>
                  <a:cubicBezTo>
                    <a:pt x="396" y="511"/>
                    <a:pt x="397" y="508"/>
                    <a:pt x="400" y="509"/>
                  </a:cubicBezTo>
                  <a:cubicBezTo>
                    <a:pt x="400" y="505"/>
                    <a:pt x="399" y="498"/>
                    <a:pt x="405" y="500"/>
                  </a:cubicBezTo>
                  <a:cubicBezTo>
                    <a:pt x="405" y="497"/>
                    <a:pt x="405" y="494"/>
                    <a:pt x="405" y="491"/>
                  </a:cubicBezTo>
                  <a:cubicBezTo>
                    <a:pt x="405" y="490"/>
                    <a:pt x="405" y="488"/>
                    <a:pt x="405" y="487"/>
                  </a:cubicBezTo>
                  <a:cubicBezTo>
                    <a:pt x="405" y="485"/>
                    <a:pt x="405" y="485"/>
                    <a:pt x="403" y="485"/>
                  </a:cubicBezTo>
                  <a:cubicBezTo>
                    <a:pt x="399" y="482"/>
                    <a:pt x="400" y="476"/>
                    <a:pt x="400" y="472"/>
                  </a:cubicBezTo>
                  <a:cubicBezTo>
                    <a:pt x="400" y="468"/>
                    <a:pt x="400" y="463"/>
                    <a:pt x="402" y="459"/>
                  </a:cubicBezTo>
                  <a:cubicBezTo>
                    <a:pt x="402" y="459"/>
                    <a:pt x="403" y="458"/>
                    <a:pt x="403" y="458"/>
                  </a:cubicBezTo>
                  <a:cubicBezTo>
                    <a:pt x="405" y="457"/>
                    <a:pt x="405" y="458"/>
                    <a:pt x="405" y="456"/>
                  </a:cubicBezTo>
                  <a:cubicBezTo>
                    <a:pt x="405" y="453"/>
                    <a:pt x="405" y="450"/>
                    <a:pt x="405" y="447"/>
                  </a:cubicBezTo>
                  <a:cubicBezTo>
                    <a:pt x="406" y="444"/>
                    <a:pt x="405" y="440"/>
                    <a:pt x="406" y="436"/>
                  </a:cubicBezTo>
                  <a:cubicBezTo>
                    <a:pt x="407" y="435"/>
                    <a:pt x="408" y="434"/>
                    <a:pt x="410" y="434"/>
                  </a:cubicBezTo>
                  <a:cubicBezTo>
                    <a:pt x="410" y="430"/>
                    <a:pt x="410" y="427"/>
                    <a:pt x="410" y="424"/>
                  </a:cubicBezTo>
                  <a:cubicBezTo>
                    <a:pt x="410" y="420"/>
                    <a:pt x="410" y="417"/>
                    <a:pt x="410" y="414"/>
                  </a:cubicBezTo>
                  <a:cubicBezTo>
                    <a:pt x="410" y="411"/>
                    <a:pt x="411" y="406"/>
                    <a:pt x="409" y="404"/>
                  </a:cubicBezTo>
                  <a:cubicBezTo>
                    <a:pt x="404" y="400"/>
                    <a:pt x="400" y="396"/>
                    <a:pt x="396" y="391"/>
                  </a:cubicBezTo>
                  <a:cubicBezTo>
                    <a:pt x="396" y="386"/>
                    <a:pt x="400" y="396"/>
                    <a:pt x="396" y="391"/>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5" name="Freeform 21"/>
            <p:cNvSpPr/>
            <p:nvPr/>
          </p:nvSpPr>
          <p:spPr bwMode="auto">
            <a:xfrm>
              <a:off x="4553517" y="2298683"/>
              <a:ext cx="1284171" cy="2708007"/>
            </a:xfrm>
            <a:custGeom>
              <a:avLst/>
              <a:gdLst>
                <a:gd name="T0" fmla="*/ 394 w 439"/>
                <a:gd name="T1" fmla="*/ 523 h 926"/>
                <a:gd name="T2" fmla="*/ 349 w 439"/>
                <a:gd name="T3" fmla="*/ 520 h 926"/>
                <a:gd name="T4" fmla="*/ 328 w 439"/>
                <a:gd name="T5" fmla="*/ 505 h 926"/>
                <a:gd name="T6" fmla="*/ 310 w 439"/>
                <a:gd name="T7" fmla="*/ 490 h 926"/>
                <a:gd name="T8" fmla="*/ 283 w 439"/>
                <a:gd name="T9" fmla="*/ 457 h 926"/>
                <a:gd name="T10" fmla="*/ 230 w 439"/>
                <a:gd name="T11" fmla="*/ 424 h 926"/>
                <a:gd name="T12" fmla="*/ 198 w 439"/>
                <a:gd name="T13" fmla="*/ 402 h 926"/>
                <a:gd name="T14" fmla="*/ 141 w 439"/>
                <a:gd name="T15" fmla="*/ 387 h 926"/>
                <a:gd name="T16" fmla="*/ 117 w 439"/>
                <a:gd name="T17" fmla="*/ 393 h 926"/>
                <a:gd name="T18" fmla="*/ 94 w 439"/>
                <a:gd name="T19" fmla="*/ 415 h 926"/>
                <a:gd name="T20" fmla="*/ 68 w 439"/>
                <a:gd name="T21" fmla="*/ 405 h 926"/>
                <a:gd name="T22" fmla="*/ 70 w 439"/>
                <a:gd name="T23" fmla="*/ 375 h 926"/>
                <a:gd name="T24" fmla="*/ 52 w 439"/>
                <a:gd name="T25" fmla="*/ 324 h 926"/>
                <a:gd name="T26" fmla="*/ 38 w 439"/>
                <a:gd name="T27" fmla="*/ 320 h 926"/>
                <a:gd name="T28" fmla="*/ 28 w 439"/>
                <a:gd name="T29" fmla="*/ 297 h 926"/>
                <a:gd name="T30" fmla="*/ 61 w 439"/>
                <a:gd name="T31" fmla="*/ 237 h 926"/>
                <a:gd name="T32" fmla="*/ 107 w 439"/>
                <a:gd name="T33" fmla="*/ 251 h 926"/>
                <a:gd name="T34" fmla="*/ 127 w 439"/>
                <a:gd name="T35" fmla="*/ 222 h 926"/>
                <a:gd name="T36" fmla="*/ 139 w 439"/>
                <a:gd name="T37" fmla="*/ 203 h 926"/>
                <a:gd name="T38" fmla="*/ 176 w 439"/>
                <a:gd name="T39" fmla="*/ 180 h 926"/>
                <a:gd name="T40" fmla="*/ 209 w 439"/>
                <a:gd name="T41" fmla="*/ 146 h 926"/>
                <a:gd name="T42" fmla="*/ 240 w 439"/>
                <a:gd name="T43" fmla="*/ 118 h 926"/>
                <a:gd name="T44" fmla="*/ 269 w 439"/>
                <a:gd name="T45" fmla="*/ 99 h 926"/>
                <a:gd name="T46" fmla="*/ 259 w 439"/>
                <a:gd name="T47" fmla="*/ 90 h 926"/>
                <a:gd name="T48" fmla="*/ 310 w 439"/>
                <a:gd name="T49" fmla="*/ 76 h 926"/>
                <a:gd name="T50" fmla="*/ 330 w 439"/>
                <a:gd name="T51" fmla="*/ 38 h 926"/>
                <a:gd name="T52" fmla="*/ 298 w 439"/>
                <a:gd name="T53" fmla="*/ 28 h 926"/>
                <a:gd name="T54" fmla="*/ 264 w 439"/>
                <a:gd name="T55" fmla="*/ 54 h 926"/>
                <a:gd name="T56" fmla="*/ 234 w 439"/>
                <a:gd name="T57" fmla="*/ 67 h 926"/>
                <a:gd name="T58" fmla="*/ 245 w 439"/>
                <a:gd name="T59" fmla="*/ 28 h 926"/>
                <a:gd name="T60" fmla="*/ 279 w 439"/>
                <a:gd name="T61" fmla="*/ 15 h 926"/>
                <a:gd name="T62" fmla="*/ 45 w 439"/>
                <a:gd name="T63" fmla="*/ 186 h 926"/>
                <a:gd name="T64" fmla="*/ 0 w 439"/>
                <a:gd name="T65" fmla="*/ 320 h 926"/>
                <a:gd name="T66" fmla="*/ 20 w 439"/>
                <a:gd name="T67" fmla="*/ 359 h 926"/>
                <a:gd name="T68" fmla="*/ 56 w 439"/>
                <a:gd name="T69" fmla="*/ 408 h 926"/>
                <a:gd name="T70" fmla="*/ 80 w 439"/>
                <a:gd name="T71" fmla="*/ 420 h 926"/>
                <a:gd name="T72" fmla="*/ 71 w 439"/>
                <a:gd name="T73" fmla="*/ 495 h 926"/>
                <a:gd name="T74" fmla="*/ 66 w 439"/>
                <a:gd name="T75" fmla="*/ 541 h 926"/>
                <a:gd name="T76" fmla="*/ 94 w 439"/>
                <a:gd name="T77" fmla="*/ 587 h 926"/>
                <a:gd name="T78" fmla="*/ 112 w 439"/>
                <a:gd name="T79" fmla="*/ 634 h 926"/>
                <a:gd name="T80" fmla="*/ 137 w 439"/>
                <a:gd name="T81" fmla="*/ 664 h 926"/>
                <a:gd name="T82" fmla="*/ 160 w 439"/>
                <a:gd name="T83" fmla="*/ 690 h 926"/>
                <a:gd name="T84" fmla="*/ 173 w 439"/>
                <a:gd name="T85" fmla="*/ 719 h 926"/>
                <a:gd name="T86" fmla="*/ 181 w 439"/>
                <a:gd name="T87" fmla="*/ 784 h 926"/>
                <a:gd name="T88" fmla="*/ 207 w 439"/>
                <a:gd name="T89" fmla="*/ 858 h 926"/>
                <a:gd name="T90" fmla="*/ 232 w 439"/>
                <a:gd name="T91" fmla="*/ 896 h 926"/>
                <a:gd name="T92" fmla="*/ 255 w 439"/>
                <a:gd name="T93" fmla="*/ 920 h 926"/>
                <a:gd name="T94" fmla="*/ 265 w 439"/>
                <a:gd name="T95" fmla="*/ 900 h 926"/>
                <a:gd name="T96" fmla="*/ 255 w 439"/>
                <a:gd name="T97" fmla="*/ 858 h 926"/>
                <a:gd name="T98" fmla="*/ 279 w 439"/>
                <a:gd name="T99" fmla="*/ 830 h 926"/>
                <a:gd name="T100" fmla="*/ 297 w 439"/>
                <a:gd name="T101" fmla="*/ 797 h 926"/>
                <a:gd name="T102" fmla="*/ 323 w 439"/>
                <a:gd name="T103" fmla="*/ 726 h 926"/>
                <a:gd name="T104" fmla="*/ 371 w 439"/>
                <a:gd name="T105" fmla="*/ 697 h 926"/>
                <a:gd name="T106" fmla="*/ 401 w 439"/>
                <a:gd name="T107" fmla="*/ 633 h 926"/>
                <a:gd name="T108" fmla="*/ 411 w 439"/>
                <a:gd name="T109" fmla="*/ 608 h 926"/>
                <a:gd name="T110" fmla="*/ 434 w 439"/>
                <a:gd name="T111" fmla="*/ 573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9" h="926">
                  <a:moveTo>
                    <a:pt x="434" y="542"/>
                  </a:moveTo>
                  <a:cubicBezTo>
                    <a:pt x="427" y="542"/>
                    <a:pt x="418" y="544"/>
                    <a:pt x="413" y="538"/>
                  </a:cubicBezTo>
                  <a:cubicBezTo>
                    <a:pt x="412" y="537"/>
                    <a:pt x="411" y="535"/>
                    <a:pt x="411" y="534"/>
                  </a:cubicBezTo>
                  <a:cubicBezTo>
                    <a:pt x="410" y="533"/>
                    <a:pt x="411" y="533"/>
                    <a:pt x="409" y="533"/>
                  </a:cubicBezTo>
                  <a:cubicBezTo>
                    <a:pt x="408" y="533"/>
                    <a:pt x="407" y="533"/>
                    <a:pt x="405" y="533"/>
                  </a:cubicBezTo>
                  <a:cubicBezTo>
                    <a:pt x="402" y="531"/>
                    <a:pt x="399" y="530"/>
                    <a:pt x="397" y="527"/>
                  </a:cubicBezTo>
                  <a:cubicBezTo>
                    <a:pt x="397" y="526"/>
                    <a:pt x="396" y="525"/>
                    <a:pt x="396" y="524"/>
                  </a:cubicBezTo>
                  <a:cubicBezTo>
                    <a:pt x="396" y="523"/>
                    <a:pt x="395" y="523"/>
                    <a:pt x="394" y="523"/>
                  </a:cubicBezTo>
                  <a:cubicBezTo>
                    <a:pt x="392" y="523"/>
                    <a:pt x="390" y="523"/>
                    <a:pt x="388" y="523"/>
                  </a:cubicBezTo>
                  <a:cubicBezTo>
                    <a:pt x="385" y="523"/>
                    <a:pt x="382" y="523"/>
                    <a:pt x="378" y="523"/>
                  </a:cubicBezTo>
                  <a:cubicBezTo>
                    <a:pt x="376" y="523"/>
                    <a:pt x="373" y="522"/>
                    <a:pt x="373" y="519"/>
                  </a:cubicBezTo>
                  <a:cubicBezTo>
                    <a:pt x="372" y="518"/>
                    <a:pt x="360" y="519"/>
                    <a:pt x="358" y="519"/>
                  </a:cubicBezTo>
                  <a:cubicBezTo>
                    <a:pt x="357" y="519"/>
                    <a:pt x="356" y="519"/>
                    <a:pt x="355" y="519"/>
                  </a:cubicBezTo>
                  <a:cubicBezTo>
                    <a:pt x="353" y="519"/>
                    <a:pt x="354" y="519"/>
                    <a:pt x="353" y="520"/>
                  </a:cubicBezTo>
                  <a:cubicBezTo>
                    <a:pt x="353" y="521"/>
                    <a:pt x="352" y="521"/>
                    <a:pt x="352" y="522"/>
                  </a:cubicBezTo>
                  <a:cubicBezTo>
                    <a:pt x="350" y="522"/>
                    <a:pt x="350" y="521"/>
                    <a:pt x="349" y="520"/>
                  </a:cubicBezTo>
                  <a:cubicBezTo>
                    <a:pt x="349" y="519"/>
                    <a:pt x="349" y="514"/>
                    <a:pt x="348" y="514"/>
                  </a:cubicBezTo>
                  <a:cubicBezTo>
                    <a:pt x="345" y="514"/>
                    <a:pt x="342" y="514"/>
                    <a:pt x="339" y="513"/>
                  </a:cubicBezTo>
                  <a:cubicBezTo>
                    <a:pt x="338" y="513"/>
                    <a:pt x="337" y="513"/>
                    <a:pt x="336" y="512"/>
                  </a:cubicBezTo>
                  <a:cubicBezTo>
                    <a:pt x="336" y="511"/>
                    <a:pt x="335" y="511"/>
                    <a:pt x="335" y="510"/>
                  </a:cubicBezTo>
                  <a:cubicBezTo>
                    <a:pt x="334" y="509"/>
                    <a:pt x="335" y="510"/>
                    <a:pt x="333" y="509"/>
                  </a:cubicBezTo>
                  <a:cubicBezTo>
                    <a:pt x="332" y="509"/>
                    <a:pt x="331" y="508"/>
                    <a:pt x="330" y="507"/>
                  </a:cubicBezTo>
                  <a:cubicBezTo>
                    <a:pt x="330" y="507"/>
                    <a:pt x="330" y="506"/>
                    <a:pt x="330" y="505"/>
                  </a:cubicBezTo>
                  <a:cubicBezTo>
                    <a:pt x="330" y="504"/>
                    <a:pt x="329" y="505"/>
                    <a:pt x="328" y="505"/>
                  </a:cubicBezTo>
                  <a:cubicBezTo>
                    <a:pt x="322" y="505"/>
                    <a:pt x="317" y="505"/>
                    <a:pt x="312" y="505"/>
                  </a:cubicBezTo>
                  <a:cubicBezTo>
                    <a:pt x="309" y="505"/>
                    <a:pt x="305" y="504"/>
                    <a:pt x="301" y="505"/>
                  </a:cubicBezTo>
                  <a:cubicBezTo>
                    <a:pt x="298" y="505"/>
                    <a:pt x="295" y="505"/>
                    <a:pt x="292" y="504"/>
                  </a:cubicBezTo>
                  <a:cubicBezTo>
                    <a:pt x="288" y="503"/>
                    <a:pt x="285" y="497"/>
                    <a:pt x="290" y="495"/>
                  </a:cubicBezTo>
                  <a:cubicBezTo>
                    <a:pt x="292" y="495"/>
                    <a:pt x="295" y="496"/>
                    <a:pt x="296" y="494"/>
                  </a:cubicBezTo>
                  <a:cubicBezTo>
                    <a:pt x="297" y="493"/>
                    <a:pt x="297" y="491"/>
                    <a:pt x="297" y="490"/>
                  </a:cubicBezTo>
                  <a:cubicBezTo>
                    <a:pt x="299" y="490"/>
                    <a:pt x="302" y="490"/>
                    <a:pt x="304" y="490"/>
                  </a:cubicBezTo>
                  <a:cubicBezTo>
                    <a:pt x="306" y="490"/>
                    <a:pt x="308" y="490"/>
                    <a:pt x="310" y="490"/>
                  </a:cubicBezTo>
                  <a:cubicBezTo>
                    <a:pt x="311" y="491"/>
                    <a:pt x="311" y="490"/>
                    <a:pt x="311" y="489"/>
                  </a:cubicBezTo>
                  <a:cubicBezTo>
                    <a:pt x="311" y="488"/>
                    <a:pt x="311" y="488"/>
                    <a:pt x="311" y="487"/>
                  </a:cubicBezTo>
                  <a:cubicBezTo>
                    <a:pt x="311" y="484"/>
                    <a:pt x="310" y="482"/>
                    <a:pt x="308" y="480"/>
                  </a:cubicBezTo>
                  <a:cubicBezTo>
                    <a:pt x="306" y="476"/>
                    <a:pt x="301" y="474"/>
                    <a:pt x="297" y="472"/>
                  </a:cubicBezTo>
                  <a:cubicBezTo>
                    <a:pt x="295" y="472"/>
                    <a:pt x="293" y="472"/>
                    <a:pt x="292" y="471"/>
                  </a:cubicBezTo>
                  <a:cubicBezTo>
                    <a:pt x="291" y="470"/>
                    <a:pt x="291" y="468"/>
                    <a:pt x="290" y="467"/>
                  </a:cubicBezTo>
                  <a:cubicBezTo>
                    <a:pt x="288" y="465"/>
                    <a:pt x="286" y="463"/>
                    <a:pt x="284" y="462"/>
                  </a:cubicBezTo>
                  <a:cubicBezTo>
                    <a:pt x="282" y="462"/>
                    <a:pt x="283" y="459"/>
                    <a:pt x="283" y="457"/>
                  </a:cubicBezTo>
                  <a:cubicBezTo>
                    <a:pt x="282" y="456"/>
                    <a:pt x="282" y="455"/>
                    <a:pt x="281" y="454"/>
                  </a:cubicBezTo>
                  <a:cubicBezTo>
                    <a:pt x="279" y="452"/>
                    <a:pt x="277" y="450"/>
                    <a:pt x="275" y="448"/>
                  </a:cubicBezTo>
                  <a:cubicBezTo>
                    <a:pt x="273" y="447"/>
                    <a:pt x="271" y="446"/>
                    <a:pt x="269" y="444"/>
                  </a:cubicBezTo>
                  <a:cubicBezTo>
                    <a:pt x="267" y="443"/>
                    <a:pt x="265" y="439"/>
                    <a:pt x="263" y="439"/>
                  </a:cubicBezTo>
                  <a:cubicBezTo>
                    <a:pt x="259" y="439"/>
                    <a:pt x="250" y="439"/>
                    <a:pt x="250" y="434"/>
                  </a:cubicBezTo>
                  <a:cubicBezTo>
                    <a:pt x="245" y="434"/>
                    <a:pt x="241" y="435"/>
                    <a:pt x="236" y="433"/>
                  </a:cubicBezTo>
                  <a:cubicBezTo>
                    <a:pt x="235" y="432"/>
                    <a:pt x="234" y="431"/>
                    <a:pt x="233" y="429"/>
                  </a:cubicBezTo>
                  <a:cubicBezTo>
                    <a:pt x="232" y="428"/>
                    <a:pt x="231" y="424"/>
                    <a:pt x="230" y="424"/>
                  </a:cubicBezTo>
                  <a:cubicBezTo>
                    <a:pt x="229" y="424"/>
                    <a:pt x="227" y="424"/>
                    <a:pt x="226" y="422"/>
                  </a:cubicBezTo>
                  <a:cubicBezTo>
                    <a:pt x="226" y="421"/>
                    <a:pt x="226" y="419"/>
                    <a:pt x="226" y="418"/>
                  </a:cubicBezTo>
                  <a:cubicBezTo>
                    <a:pt x="224" y="416"/>
                    <a:pt x="222" y="415"/>
                    <a:pt x="220" y="415"/>
                  </a:cubicBezTo>
                  <a:cubicBezTo>
                    <a:pt x="215" y="414"/>
                    <a:pt x="211" y="415"/>
                    <a:pt x="206" y="414"/>
                  </a:cubicBezTo>
                  <a:cubicBezTo>
                    <a:pt x="200" y="413"/>
                    <a:pt x="205" y="408"/>
                    <a:pt x="207" y="406"/>
                  </a:cubicBezTo>
                  <a:cubicBezTo>
                    <a:pt x="204" y="405"/>
                    <a:pt x="202" y="404"/>
                    <a:pt x="203" y="401"/>
                  </a:cubicBezTo>
                  <a:cubicBezTo>
                    <a:pt x="201" y="401"/>
                    <a:pt x="200" y="401"/>
                    <a:pt x="199" y="401"/>
                  </a:cubicBezTo>
                  <a:cubicBezTo>
                    <a:pt x="197" y="401"/>
                    <a:pt x="198" y="401"/>
                    <a:pt x="198" y="402"/>
                  </a:cubicBezTo>
                  <a:cubicBezTo>
                    <a:pt x="198" y="403"/>
                    <a:pt x="197" y="404"/>
                    <a:pt x="197" y="405"/>
                  </a:cubicBezTo>
                  <a:cubicBezTo>
                    <a:pt x="195" y="406"/>
                    <a:pt x="193" y="406"/>
                    <a:pt x="191" y="405"/>
                  </a:cubicBezTo>
                  <a:cubicBezTo>
                    <a:pt x="188" y="404"/>
                    <a:pt x="183" y="400"/>
                    <a:pt x="184" y="396"/>
                  </a:cubicBezTo>
                  <a:cubicBezTo>
                    <a:pt x="178" y="398"/>
                    <a:pt x="172" y="398"/>
                    <a:pt x="166" y="396"/>
                  </a:cubicBezTo>
                  <a:cubicBezTo>
                    <a:pt x="162" y="394"/>
                    <a:pt x="158" y="391"/>
                    <a:pt x="154" y="389"/>
                  </a:cubicBezTo>
                  <a:cubicBezTo>
                    <a:pt x="152" y="388"/>
                    <a:pt x="150" y="387"/>
                    <a:pt x="147" y="387"/>
                  </a:cubicBezTo>
                  <a:cubicBezTo>
                    <a:pt x="146" y="386"/>
                    <a:pt x="144" y="386"/>
                    <a:pt x="143" y="387"/>
                  </a:cubicBezTo>
                  <a:cubicBezTo>
                    <a:pt x="142" y="387"/>
                    <a:pt x="141" y="386"/>
                    <a:pt x="141" y="387"/>
                  </a:cubicBezTo>
                  <a:cubicBezTo>
                    <a:pt x="141" y="388"/>
                    <a:pt x="141" y="389"/>
                    <a:pt x="141" y="390"/>
                  </a:cubicBezTo>
                  <a:cubicBezTo>
                    <a:pt x="141" y="395"/>
                    <a:pt x="143" y="405"/>
                    <a:pt x="137" y="406"/>
                  </a:cubicBezTo>
                  <a:cubicBezTo>
                    <a:pt x="136" y="401"/>
                    <a:pt x="137" y="397"/>
                    <a:pt x="137" y="393"/>
                  </a:cubicBezTo>
                  <a:cubicBezTo>
                    <a:pt x="136" y="387"/>
                    <a:pt x="132" y="387"/>
                    <a:pt x="127" y="387"/>
                  </a:cubicBezTo>
                  <a:cubicBezTo>
                    <a:pt x="128" y="389"/>
                    <a:pt x="127" y="391"/>
                    <a:pt x="125" y="391"/>
                  </a:cubicBezTo>
                  <a:cubicBezTo>
                    <a:pt x="123" y="391"/>
                    <a:pt x="122" y="391"/>
                    <a:pt x="121" y="391"/>
                  </a:cubicBezTo>
                  <a:cubicBezTo>
                    <a:pt x="121" y="391"/>
                    <a:pt x="120" y="391"/>
                    <a:pt x="119" y="391"/>
                  </a:cubicBezTo>
                  <a:cubicBezTo>
                    <a:pt x="117" y="391"/>
                    <a:pt x="118" y="391"/>
                    <a:pt x="117" y="393"/>
                  </a:cubicBezTo>
                  <a:cubicBezTo>
                    <a:pt x="115" y="398"/>
                    <a:pt x="108" y="396"/>
                    <a:pt x="104" y="396"/>
                  </a:cubicBezTo>
                  <a:cubicBezTo>
                    <a:pt x="104" y="399"/>
                    <a:pt x="107" y="400"/>
                    <a:pt x="108" y="403"/>
                  </a:cubicBezTo>
                  <a:cubicBezTo>
                    <a:pt x="108" y="404"/>
                    <a:pt x="108" y="405"/>
                    <a:pt x="108" y="406"/>
                  </a:cubicBezTo>
                  <a:cubicBezTo>
                    <a:pt x="109" y="406"/>
                    <a:pt x="110" y="406"/>
                    <a:pt x="110" y="406"/>
                  </a:cubicBezTo>
                  <a:cubicBezTo>
                    <a:pt x="111" y="407"/>
                    <a:pt x="111" y="409"/>
                    <a:pt x="111" y="410"/>
                  </a:cubicBezTo>
                  <a:cubicBezTo>
                    <a:pt x="110" y="412"/>
                    <a:pt x="107" y="414"/>
                    <a:pt x="104" y="415"/>
                  </a:cubicBezTo>
                  <a:cubicBezTo>
                    <a:pt x="102" y="415"/>
                    <a:pt x="100" y="415"/>
                    <a:pt x="98" y="415"/>
                  </a:cubicBezTo>
                  <a:cubicBezTo>
                    <a:pt x="97" y="415"/>
                    <a:pt x="95" y="415"/>
                    <a:pt x="94" y="415"/>
                  </a:cubicBezTo>
                  <a:cubicBezTo>
                    <a:pt x="94" y="414"/>
                    <a:pt x="94" y="413"/>
                    <a:pt x="94" y="412"/>
                  </a:cubicBezTo>
                  <a:cubicBezTo>
                    <a:pt x="93" y="411"/>
                    <a:pt x="92" y="410"/>
                    <a:pt x="91" y="409"/>
                  </a:cubicBezTo>
                  <a:cubicBezTo>
                    <a:pt x="90" y="407"/>
                    <a:pt x="90" y="406"/>
                    <a:pt x="89" y="405"/>
                  </a:cubicBezTo>
                  <a:cubicBezTo>
                    <a:pt x="88" y="402"/>
                    <a:pt x="85" y="401"/>
                    <a:pt x="82" y="403"/>
                  </a:cubicBezTo>
                  <a:cubicBezTo>
                    <a:pt x="81" y="403"/>
                    <a:pt x="75" y="405"/>
                    <a:pt x="75" y="406"/>
                  </a:cubicBezTo>
                  <a:cubicBezTo>
                    <a:pt x="75" y="408"/>
                    <a:pt x="72" y="410"/>
                    <a:pt x="71" y="407"/>
                  </a:cubicBezTo>
                  <a:cubicBezTo>
                    <a:pt x="71" y="406"/>
                    <a:pt x="71" y="406"/>
                    <a:pt x="70" y="406"/>
                  </a:cubicBezTo>
                  <a:cubicBezTo>
                    <a:pt x="69" y="406"/>
                    <a:pt x="68" y="406"/>
                    <a:pt x="68" y="405"/>
                  </a:cubicBezTo>
                  <a:cubicBezTo>
                    <a:pt x="67" y="405"/>
                    <a:pt x="66" y="403"/>
                    <a:pt x="66" y="402"/>
                  </a:cubicBezTo>
                  <a:cubicBezTo>
                    <a:pt x="66" y="400"/>
                    <a:pt x="65" y="401"/>
                    <a:pt x="63" y="400"/>
                  </a:cubicBezTo>
                  <a:cubicBezTo>
                    <a:pt x="62" y="400"/>
                    <a:pt x="61" y="399"/>
                    <a:pt x="61" y="397"/>
                  </a:cubicBezTo>
                  <a:cubicBezTo>
                    <a:pt x="61" y="395"/>
                    <a:pt x="60" y="394"/>
                    <a:pt x="59" y="393"/>
                  </a:cubicBezTo>
                  <a:cubicBezTo>
                    <a:pt x="58" y="391"/>
                    <a:pt x="58" y="390"/>
                    <a:pt x="57" y="388"/>
                  </a:cubicBezTo>
                  <a:cubicBezTo>
                    <a:pt x="57" y="386"/>
                    <a:pt x="56" y="384"/>
                    <a:pt x="56" y="382"/>
                  </a:cubicBezTo>
                  <a:cubicBezTo>
                    <a:pt x="57" y="381"/>
                    <a:pt x="58" y="381"/>
                    <a:pt x="59" y="380"/>
                  </a:cubicBezTo>
                  <a:cubicBezTo>
                    <a:pt x="63" y="379"/>
                    <a:pt x="68" y="379"/>
                    <a:pt x="70" y="375"/>
                  </a:cubicBezTo>
                  <a:cubicBezTo>
                    <a:pt x="72" y="373"/>
                    <a:pt x="71" y="370"/>
                    <a:pt x="71" y="368"/>
                  </a:cubicBezTo>
                  <a:cubicBezTo>
                    <a:pt x="68" y="367"/>
                    <a:pt x="67" y="364"/>
                    <a:pt x="66" y="362"/>
                  </a:cubicBezTo>
                  <a:cubicBezTo>
                    <a:pt x="66" y="358"/>
                    <a:pt x="66" y="354"/>
                    <a:pt x="66" y="350"/>
                  </a:cubicBezTo>
                  <a:cubicBezTo>
                    <a:pt x="66" y="348"/>
                    <a:pt x="62" y="349"/>
                    <a:pt x="61" y="349"/>
                  </a:cubicBezTo>
                  <a:cubicBezTo>
                    <a:pt x="58" y="349"/>
                    <a:pt x="56" y="349"/>
                    <a:pt x="54" y="349"/>
                  </a:cubicBezTo>
                  <a:cubicBezTo>
                    <a:pt x="51" y="349"/>
                    <a:pt x="47" y="348"/>
                    <a:pt x="47" y="344"/>
                  </a:cubicBezTo>
                  <a:cubicBezTo>
                    <a:pt x="47" y="341"/>
                    <a:pt x="46" y="334"/>
                    <a:pt x="52" y="335"/>
                  </a:cubicBezTo>
                  <a:cubicBezTo>
                    <a:pt x="52" y="331"/>
                    <a:pt x="51" y="327"/>
                    <a:pt x="52" y="324"/>
                  </a:cubicBezTo>
                  <a:cubicBezTo>
                    <a:pt x="52" y="321"/>
                    <a:pt x="54" y="320"/>
                    <a:pt x="57" y="321"/>
                  </a:cubicBezTo>
                  <a:cubicBezTo>
                    <a:pt x="63" y="322"/>
                    <a:pt x="65" y="318"/>
                    <a:pt x="66" y="313"/>
                  </a:cubicBezTo>
                  <a:cubicBezTo>
                    <a:pt x="66" y="309"/>
                    <a:pt x="66" y="305"/>
                    <a:pt x="66" y="302"/>
                  </a:cubicBezTo>
                  <a:cubicBezTo>
                    <a:pt x="63" y="302"/>
                    <a:pt x="59" y="301"/>
                    <a:pt x="56" y="302"/>
                  </a:cubicBezTo>
                  <a:cubicBezTo>
                    <a:pt x="53" y="303"/>
                    <a:pt x="52" y="304"/>
                    <a:pt x="52" y="307"/>
                  </a:cubicBezTo>
                  <a:cubicBezTo>
                    <a:pt x="51" y="310"/>
                    <a:pt x="50" y="312"/>
                    <a:pt x="47" y="311"/>
                  </a:cubicBezTo>
                  <a:cubicBezTo>
                    <a:pt x="47" y="314"/>
                    <a:pt x="46" y="317"/>
                    <a:pt x="42" y="316"/>
                  </a:cubicBezTo>
                  <a:cubicBezTo>
                    <a:pt x="41" y="317"/>
                    <a:pt x="39" y="319"/>
                    <a:pt x="38" y="320"/>
                  </a:cubicBezTo>
                  <a:cubicBezTo>
                    <a:pt x="35" y="323"/>
                    <a:pt x="31" y="327"/>
                    <a:pt x="27" y="328"/>
                  </a:cubicBezTo>
                  <a:cubicBezTo>
                    <a:pt x="25" y="329"/>
                    <a:pt x="24" y="328"/>
                    <a:pt x="24" y="326"/>
                  </a:cubicBezTo>
                  <a:cubicBezTo>
                    <a:pt x="23" y="325"/>
                    <a:pt x="23" y="322"/>
                    <a:pt x="23" y="321"/>
                  </a:cubicBezTo>
                  <a:cubicBezTo>
                    <a:pt x="23" y="319"/>
                    <a:pt x="23" y="318"/>
                    <a:pt x="23" y="317"/>
                  </a:cubicBezTo>
                  <a:cubicBezTo>
                    <a:pt x="23" y="315"/>
                    <a:pt x="23" y="316"/>
                    <a:pt x="21" y="316"/>
                  </a:cubicBezTo>
                  <a:cubicBezTo>
                    <a:pt x="17" y="315"/>
                    <a:pt x="19" y="311"/>
                    <a:pt x="19" y="308"/>
                  </a:cubicBezTo>
                  <a:cubicBezTo>
                    <a:pt x="19" y="304"/>
                    <a:pt x="19" y="301"/>
                    <a:pt x="23" y="302"/>
                  </a:cubicBezTo>
                  <a:cubicBezTo>
                    <a:pt x="24" y="299"/>
                    <a:pt x="25" y="296"/>
                    <a:pt x="28" y="297"/>
                  </a:cubicBezTo>
                  <a:cubicBezTo>
                    <a:pt x="28" y="294"/>
                    <a:pt x="27" y="286"/>
                    <a:pt x="33" y="288"/>
                  </a:cubicBezTo>
                  <a:cubicBezTo>
                    <a:pt x="33" y="284"/>
                    <a:pt x="31" y="272"/>
                    <a:pt x="38" y="273"/>
                  </a:cubicBezTo>
                  <a:cubicBezTo>
                    <a:pt x="38" y="270"/>
                    <a:pt x="37" y="263"/>
                    <a:pt x="42" y="264"/>
                  </a:cubicBezTo>
                  <a:cubicBezTo>
                    <a:pt x="42" y="262"/>
                    <a:pt x="41" y="256"/>
                    <a:pt x="44" y="255"/>
                  </a:cubicBezTo>
                  <a:cubicBezTo>
                    <a:pt x="45" y="254"/>
                    <a:pt x="45" y="254"/>
                    <a:pt x="46" y="254"/>
                  </a:cubicBezTo>
                  <a:cubicBezTo>
                    <a:pt x="48" y="255"/>
                    <a:pt x="47" y="254"/>
                    <a:pt x="47" y="253"/>
                  </a:cubicBezTo>
                  <a:cubicBezTo>
                    <a:pt x="48" y="252"/>
                    <a:pt x="49" y="250"/>
                    <a:pt x="50" y="249"/>
                  </a:cubicBezTo>
                  <a:cubicBezTo>
                    <a:pt x="53" y="245"/>
                    <a:pt x="59" y="243"/>
                    <a:pt x="61" y="237"/>
                  </a:cubicBezTo>
                  <a:cubicBezTo>
                    <a:pt x="61" y="235"/>
                    <a:pt x="61" y="231"/>
                    <a:pt x="64" y="231"/>
                  </a:cubicBezTo>
                  <a:cubicBezTo>
                    <a:pt x="66" y="231"/>
                    <a:pt x="68" y="232"/>
                    <a:pt x="70" y="233"/>
                  </a:cubicBezTo>
                  <a:cubicBezTo>
                    <a:pt x="71" y="234"/>
                    <a:pt x="73" y="234"/>
                    <a:pt x="75" y="234"/>
                  </a:cubicBezTo>
                  <a:cubicBezTo>
                    <a:pt x="80" y="235"/>
                    <a:pt x="83" y="232"/>
                    <a:pt x="86" y="230"/>
                  </a:cubicBezTo>
                  <a:cubicBezTo>
                    <a:pt x="89" y="228"/>
                    <a:pt x="92" y="226"/>
                    <a:pt x="95" y="226"/>
                  </a:cubicBezTo>
                  <a:cubicBezTo>
                    <a:pt x="98" y="226"/>
                    <a:pt x="101" y="226"/>
                    <a:pt x="103" y="227"/>
                  </a:cubicBezTo>
                  <a:cubicBezTo>
                    <a:pt x="107" y="229"/>
                    <a:pt x="108" y="234"/>
                    <a:pt x="109" y="238"/>
                  </a:cubicBezTo>
                  <a:cubicBezTo>
                    <a:pt x="110" y="242"/>
                    <a:pt x="110" y="248"/>
                    <a:pt x="107" y="251"/>
                  </a:cubicBezTo>
                  <a:cubicBezTo>
                    <a:pt x="107" y="253"/>
                    <a:pt x="105" y="254"/>
                    <a:pt x="104" y="255"/>
                  </a:cubicBezTo>
                  <a:cubicBezTo>
                    <a:pt x="104" y="256"/>
                    <a:pt x="104" y="257"/>
                    <a:pt x="104" y="258"/>
                  </a:cubicBezTo>
                  <a:cubicBezTo>
                    <a:pt x="104" y="260"/>
                    <a:pt x="104" y="259"/>
                    <a:pt x="105" y="260"/>
                  </a:cubicBezTo>
                  <a:cubicBezTo>
                    <a:pt x="106" y="260"/>
                    <a:pt x="108" y="260"/>
                    <a:pt x="108" y="262"/>
                  </a:cubicBezTo>
                  <a:cubicBezTo>
                    <a:pt x="109" y="262"/>
                    <a:pt x="108" y="263"/>
                    <a:pt x="108" y="264"/>
                  </a:cubicBezTo>
                  <a:cubicBezTo>
                    <a:pt x="117" y="263"/>
                    <a:pt x="108" y="243"/>
                    <a:pt x="118" y="245"/>
                  </a:cubicBezTo>
                  <a:cubicBezTo>
                    <a:pt x="118" y="242"/>
                    <a:pt x="117" y="235"/>
                    <a:pt x="122" y="236"/>
                  </a:cubicBezTo>
                  <a:cubicBezTo>
                    <a:pt x="122" y="232"/>
                    <a:pt x="120" y="220"/>
                    <a:pt x="127" y="222"/>
                  </a:cubicBezTo>
                  <a:cubicBezTo>
                    <a:pt x="129" y="222"/>
                    <a:pt x="132" y="222"/>
                    <a:pt x="132" y="221"/>
                  </a:cubicBezTo>
                  <a:cubicBezTo>
                    <a:pt x="132" y="220"/>
                    <a:pt x="133" y="219"/>
                    <a:pt x="134" y="218"/>
                  </a:cubicBezTo>
                  <a:cubicBezTo>
                    <a:pt x="136" y="217"/>
                    <a:pt x="139" y="217"/>
                    <a:pt x="141" y="217"/>
                  </a:cubicBezTo>
                  <a:cubicBezTo>
                    <a:pt x="141" y="216"/>
                    <a:pt x="142" y="212"/>
                    <a:pt x="141" y="212"/>
                  </a:cubicBezTo>
                  <a:cubicBezTo>
                    <a:pt x="139" y="212"/>
                    <a:pt x="138" y="211"/>
                    <a:pt x="138" y="210"/>
                  </a:cubicBezTo>
                  <a:cubicBezTo>
                    <a:pt x="137" y="209"/>
                    <a:pt x="137" y="208"/>
                    <a:pt x="137" y="206"/>
                  </a:cubicBezTo>
                  <a:cubicBezTo>
                    <a:pt x="136" y="206"/>
                    <a:pt x="136" y="205"/>
                    <a:pt x="137" y="204"/>
                  </a:cubicBezTo>
                  <a:cubicBezTo>
                    <a:pt x="137" y="202"/>
                    <a:pt x="138" y="203"/>
                    <a:pt x="139" y="203"/>
                  </a:cubicBezTo>
                  <a:cubicBezTo>
                    <a:pt x="141" y="203"/>
                    <a:pt x="143" y="203"/>
                    <a:pt x="145" y="203"/>
                  </a:cubicBezTo>
                  <a:cubicBezTo>
                    <a:pt x="147" y="203"/>
                    <a:pt x="150" y="203"/>
                    <a:pt x="151" y="202"/>
                  </a:cubicBezTo>
                  <a:cubicBezTo>
                    <a:pt x="152" y="199"/>
                    <a:pt x="154" y="196"/>
                    <a:pt x="157" y="194"/>
                  </a:cubicBezTo>
                  <a:cubicBezTo>
                    <a:pt x="159" y="191"/>
                    <a:pt x="162" y="190"/>
                    <a:pt x="165" y="189"/>
                  </a:cubicBezTo>
                  <a:cubicBezTo>
                    <a:pt x="166" y="189"/>
                    <a:pt x="167" y="189"/>
                    <a:pt x="168" y="189"/>
                  </a:cubicBezTo>
                  <a:cubicBezTo>
                    <a:pt x="170" y="189"/>
                    <a:pt x="170" y="188"/>
                    <a:pt x="170" y="187"/>
                  </a:cubicBezTo>
                  <a:cubicBezTo>
                    <a:pt x="171" y="186"/>
                    <a:pt x="172" y="184"/>
                    <a:pt x="173" y="183"/>
                  </a:cubicBezTo>
                  <a:cubicBezTo>
                    <a:pt x="174" y="182"/>
                    <a:pt x="175" y="181"/>
                    <a:pt x="176" y="180"/>
                  </a:cubicBezTo>
                  <a:cubicBezTo>
                    <a:pt x="177" y="180"/>
                    <a:pt x="177" y="180"/>
                    <a:pt x="178" y="179"/>
                  </a:cubicBezTo>
                  <a:cubicBezTo>
                    <a:pt x="180" y="179"/>
                    <a:pt x="179" y="178"/>
                    <a:pt x="179" y="177"/>
                  </a:cubicBezTo>
                  <a:cubicBezTo>
                    <a:pt x="179" y="174"/>
                    <a:pt x="179" y="172"/>
                    <a:pt x="179" y="170"/>
                  </a:cubicBezTo>
                  <a:cubicBezTo>
                    <a:pt x="180" y="168"/>
                    <a:pt x="181" y="166"/>
                    <a:pt x="182" y="165"/>
                  </a:cubicBezTo>
                  <a:cubicBezTo>
                    <a:pt x="186" y="159"/>
                    <a:pt x="192" y="154"/>
                    <a:pt x="198" y="151"/>
                  </a:cubicBezTo>
                  <a:cubicBezTo>
                    <a:pt x="199" y="151"/>
                    <a:pt x="203" y="151"/>
                    <a:pt x="203" y="150"/>
                  </a:cubicBezTo>
                  <a:cubicBezTo>
                    <a:pt x="203" y="149"/>
                    <a:pt x="203" y="148"/>
                    <a:pt x="204" y="147"/>
                  </a:cubicBezTo>
                  <a:cubicBezTo>
                    <a:pt x="205" y="146"/>
                    <a:pt x="207" y="146"/>
                    <a:pt x="209" y="146"/>
                  </a:cubicBezTo>
                  <a:cubicBezTo>
                    <a:pt x="211" y="146"/>
                    <a:pt x="213" y="146"/>
                    <a:pt x="216" y="146"/>
                  </a:cubicBezTo>
                  <a:cubicBezTo>
                    <a:pt x="217" y="146"/>
                    <a:pt x="217" y="145"/>
                    <a:pt x="218" y="144"/>
                  </a:cubicBezTo>
                  <a:cubicBezTo>
                    <a:pt x="219" y="143"/>
                    <a:pt x="220" y="142"/>
                    <a:pt x="220" y="140"/>
                  </a:cubicBezTo>
                  <a:cubicBezTo>
                    <a:pt x="222" y="138"/>
                    <a:pt x="222" y="135"/>
                    <a:pt x="222" y="132"/>
                  </a:cubicBezTo>
                  <a:cubicBezTo>
                    <a:pt x="223" y="130"/>
                    <a:pt x="224" y="127"/>
                    <a:pt x="226" y="127"/>
                  </a:cubicBezTo>
                  <a:cubicBezTo>
                    <a:pt x="226" y="124"/>
                    <a:pt x="227" y="122"/>
                    <a:pt x="231" y="123"/>
                  </a:cubicBezTo>
                  <a:cubicBezTo>
                    <a:pt x="231" y="121"/>
                    <a:pt x="231" y="119"/>
                    <a:pt x="233" y="118"/>
                  </a:cubicBezTo>
                  <a:cubicBezTo>
                    <a:pt x="235" y="117"/>
                    <a:pt x="238" y="118"/>
                    <a:pt x="240" y="118"/>
                  </a:cubicBezTo>
                  <a:cubicBezTo>
                    <a:pt x="241" y="116"/>
                    <a:pt x="241" y="114"/>
                    <a:pt x="242" y="113"/>
                  </a:cubicBezTo>
                  <a:cubicBezTo>
                    <a:pt x="244" y="112"/>
                    <a:pt x="250" y="114"/>
                    <a:pt x="250" y="112"/>
                  </a:cubicBezTo>
                  <a:cubicBezTo>
                    <a:pt x="250" y="111"/>
                    <a:pt x="250" y="109"/>
                    <a:pt x="252" y="108"/>
                  </a:cubicBezTo>
                  <a:cubicBezTo>
                    <a:pt x="253" y="108"/>
                    <a:pt x="255" y="108"/>
                    <a:pt x="256" y="108"/>
                  </a:cubicBezTo>
                  <a:cubicBezTo>
                    <a:pt x="258" y="108"/>
                    <a:pt x="260" y="108"/>
                    <a:pt x="262" y="108"/>
                  </a:cubicBezTo>
                  <a:cubicBezTo>
                    <a:pt x="264" y="108"/>
                    <a:pt x="264" y="109"/>
                    <a:pt x="264" y="107"/>
                  </a:cubicBezTo>
                  <a:cubicBezTo>
                    <a:pt x="265" y="106"/>
                    <a:pt x="265" y="106"/>
                    <a:pt x="266" y="105"/>
                  </a:cubicBezTo>
                  <a:cubicBezTo>
                    <a:pt x="267" y="103"/>
                    <a:pt x="269" y="101"/>
                    <a:pt x="269" y="99"/>
                  </a:cubicBezTo>
                  <a:cubicBezTo>
                    <a:pt x="266" y="99"/>
                    <a:pt x="263" y="99"/>
                    <a:pt x="260" y="99"/>
                  </a:cubicBezTo>
                  <a:cubicBezTo>
                    <a:pt x="259" y="99"/>
                    <a:pt x="259" y="99"/>
                    <a:pt x="259" y="100"/>
                  </a:cubicBezTo>
                  <a:cubicBezTo>
                    <a:pt x="259" y="101"/>
                    <a:pt x="258" y="102"/>
                    <a:pt x="258" y="102"/>
                  </a:cubicBezTo>
                  <a:cubicBezTo>
                    <a:pt x="256" y="104"/>
                    <a:pt x="252" y="104"/>
                    <a:pt x="249" y="103"/>
                  </a:cubicBezTo>
                  <a:cubicBezTo>
                    <a:pt x="247" y="102"/>
                    <a:pt x="244" y="99"/>
                    <a:pt x="245" y="96"/>
                  </a:cubicBezTo>
                  <a:cubicBezTo>
                    <a:pt x="246" y="95"/>
                    <a:pt x="248" y="94"/>
                    <a:pt x="250" y="94"/>
                  </a:cubicBezTo>
                  <a:cubicBezTo>
                    <a:pt x="250" y="93"/>
                    <a:pt x="250" y="91"/>
                    <a:pt x="252" y="90"/>
                  </a:cubicBezTo>
                  <a:cubicBezTo>
                    <a:pt x="253" y="89"/>
                    <a:pt x="257" y="90"/>
                    <a:pt x="259" y="90"/>
                  </a:cubicBezTo>
                  <a:cubicBezTo>
                    <a:pt x="259" y="88"/>
                    <a:pt x="259" y="86"/>
                    <a:pt x="261" y="85"/>
                  </a:cubicBezTo>
                  <a:cubicBezTo>
                    <a:pt x="263" y="84"/>
                    <a:pt x="267" y="85"/>
                    <a:pt x="269" y="85"/>
                  </a:cubicBezTo>
                  <a:cubicBezTo>
                    <a:pt x="272" y="85"/>
                    <a:pt x="275" y="85"/>
                    <a:pt x="278" y="85"/>
                  </a:cubicBezTo>
                  <a:cubicBezTo>
                    <a:pt x="284" y="85"/>
                    <a:pt x="291" y="85"/>
                    <a:pt x="297" y="85"/>
                  </a:cubicBezTo>
                  <a:cubicBezTo>
                    <a:pt x="299" y="85"/>
                    <a:pt x="300" y="85"/>
                    <a:pt x="302" y="85"/>
                  </a:cubicBezTo>
                  <a:cubicBezTo>
                    <a:pt x="302" y="84"/>
                    <a:pt x="302" y="83"/>
                    <a:pt x="302" y="82"/>
                  </a:cubicBezTo>
                  <a:cubicBezTo>
                    <a:pt x="303" y="80"/>
                    <a:pt x="304" y="80"/>
                    <a:pt x="306" y="80"/>
                  </a:cubicBezTo>
                  <a:cubicBezTo>
                    <a:pt x="306" y="77"/>
                    <a:pt x="307" y="76"/>
                    <a:pt x="310" y="76"/>
                  </a:cubicBezTo>
                  <a:cubicBezTo>
                    <a:pt x="311" y="75"/>
                    <a:pt x="311" y="75"/>
                    <a:pt x="312" y="74"/>
                  </a:cubicBezTo>
                  <a:cubicBezTo>
                    <a:pt x="312" y="73"/>
                    <a:pt x="313" y="72"/>
                    <a:pt x="314" y="71"/>
                  </a:cubicBezTo>
                  <a:cubicBezTo>
                    <a:pt x="319" y="69"/>
                    <a:pt x="325" y="71"/>
                    <a:pt x="330" y="71"/>
                  </a:cubicBezTo>
                  <a:cubicBezTo>
                    <a:pt x="332" y="71"/>
                    <a:pt x="335" y="71"/>
                    <a:pt x="335" y="70"/>
                  </a:cubicBezTo>
                  <a:cubicBezTo>
                    <a:pt x="335" y="68"/>
                    <a:pt x="335" y="67"/>
                    <a:pt x="335" y="65"/>
                  </a:cubicBezTo>
                  <a:cubicBezTo>
                    <a:pt x="335" y="63"/>
                    <a:pt x="334" y="60"/>
                    <a:pt x="333" y="58"/>
                  </a:cubicBezTo>
                  <a:cubicBezTo>
                    <a:pt x="331" y="56"/>
                    <a:pt x="330" y="53"/>
                    <a:pt x="330" y="51"/>
                  </a:cubicBezTo>
                  <a:cubicBezTo>
                    <a:pt x="330" y="46"/>
                    <a:pt x="330" y="42"/>
                    <a:pt x="330" y="38"/>
                  </a:cubicBezTo>
                  <a:cubicBezTo>
                    <a:pt x="327" y="38"/>
                    <a:pt x="326" y="41"/>
                    <a:pt x="324" y="42"/>
                  </a:cubicBezTo>
                  <a:cubicBezTo>
                    <a:pt x="321" y="43"/>
                    <a:pt x="318" y="42"/>
                    <a:pt x="316" y="42"/>
                  </a:cubicBezTo>
                  <a:cubicBezTo>
                    <a:pt x="313" y="41"/>
                    <a:pt x="311" y="40"/>
                    <a:pt x="311" y="38"/>
                  </a:cubicBezTo>
                  <a:cubicBezTo>
                    <a:pt x="311" y="35"/>
                    <a:pt x="312" y="32"/>
                    <a:pt x="316" y="33"/>
                  </a:cubicBezTo>
                  <a:cubicBezTo>
                    <a:pt x="316" y="32"/>
                    <a:pt x="316" y="31"/>
                    <a:pt x="316" y="29"/>
                  </a:cubicBezTo>
                  <a:cubicBezTo>
                    <a:pt x="316" y="28"/>
                    <a:pt x="315" y="28"/>
                    <a:pt x="313" y="28"/>
                  </a:cubicBezTo>
                  <a:cubicBezTo>
                    <a:pt x="311" y="28"/>
                    <a:pt x="308" y="28"/>
                    <a:pt x="305" y="28"/>
                  </a:cubicBezTo>
                  <a:cubicBezTo>
                    <a:pt x="303" y="28"/>
                    <a:pt x="300" y="28"/>
                    <a:pt x="298" y="28"/>
                  </a:cubicBezTo>
                  <a:cubicBezTo>
                    <a:pt x="297" y="28"/>
                    <a:pt x="296" y="28"/>
                    <a:pt x="295" y="28"/>
                  </a:cubicBezTo>
                  <a:cubicBezTo>
                    <a:pt x="293" y="28"/>
                    <a:pt x="292" y="28"/>
                    <a:pt x="291" y="30"/>
                  </a:cubicBezTo>
                  <a:cubicBezTo>
                    <a:pt x="290" y="33"/>
                    <a:pt x="288" y="36"/>
                    <a:pt x="285" y="37"/>
                  </a:cubicBezTo>
                  <a:cubicBezTo>
                    <a:pt x="282" y="38"/>
                    <a:pt x="279" y="38"/>
                    <a:pt x="277" y="38"/>
                  </a:cubicBezTo>
                  <a:cubicBezTo>
                    <a:pt x="274" y="38"/>
                    <a:pt x="271" y="38"/>
                    <a:pt x="269" y="38"/>
                  </a:cubicBezTo>
                  <a:cubicBezTo>
                    <a:pt x="269" y="41"/>
                    <a:pt x="270" y="47"/>
                    <a:pt x="267" y="50"/>
                  </a:cubicBezTo>
                  <a:cubicBezTo>
                    <a:pt x="267" y="51"/>
                    <a:pt x="266" y="51"/>
                    <a:pt x="265" y="51"/>
                  </a:cubicBezTo>
                  <a:cubicBezTo>
                    <a:pt x="264" y="52"/>
                    <a:pt x="264" y="52"/>
                    <a:pt x="264" y="54"/>
                  </a:cubicBezTo>
                  <a:cubicBezTo>
                    <a:pt x="264" y="56"/>
                    <a:pt x="264" y="58"/>
                    <a:pt x="262" y="60"/>
                  </a:cubicBezTo>
                  <a:cubicBezTo>
                    <a:pt x="260" y="61"/>
                    <a:pt x="258" y="61"/>
                    <a:pt x="256" y="61"/>
                  </a:cubicBezTo>
                  <a:cubicBezTo>
                    <a:pt x="254" y="61"/>
                    <a:pt x="252" y="62"/>
                    <a:pt x="250" y="63"/>
                  </a:cubicBezTo>
                  <a:cubicBezTo>
                    <a:pt x="247" y="66"/>
                    <a:pt x="245" y="70"/>
                    <a:pt x="241" y="71"/>
                  </a:cubicBezTo>
                  <a:cubicBezTo>
                    <a:pt x="240" y="71"/>
                    <a:pt x="241" y="73"/>
                    <a:pt x="239" y="74"/>
                  </a:cubicBezTo>
                  <a:cubicBezTo>
                    <a:pt x="238" y="75"/>
                    <a:pt x="236" y="76"/>
                    <a:pt x="234" y="75"/>
                  </a:cubicBezTo>
                  <a:cubicBezTo>
                    <a:pt x="233" y="75"/>
                    <a:pt x="231" y="74"/>
                    <a:pt x="231" y="72"/>
                  </a:cubicBezTo>
                  <a:cubicBezTo>
                    <a:pt x="231" y="70"/>
                    <a:pt x="233" y="69"/>
                    <a:pt x="234" y="67"/>
                  </a:cubicBezTo>
                  <a:cubicBezTo>
                    <a:pt x="235" y="63"/>
                    <a:pt x="232" y="60"/>
                    <a:pt x="231" y="57"/>
                  </a:cubicBezTo>
                  <a:cubicBezTo>
                    <a:pt x="231" y="53"/>
                    <a:pt x="230" y="46"/>
                    <a:pt x="236" y="47"/>
                  </a:cubicBezTo>
                  <a:cubicBezTo>
                    <a:pt x="236" y="46"/>
                    <a:pt x="236" y="45"/>
                    <a:pt x="236" y="44"/>
                  </a:cubicBezTo>
                  <a:cubicBezTo>
                    <a:pt x="235" y="42"/>
                    <a:pt x="236" y="42"/>
                    <a:pt x="237" y="42"/>
                  </a:cubicBezTo>
                  <a:cubicBezTo>
                    <a:pt x="238" y="42"/>
                    <a:pt x="238" y="42"/>
                    <a:pt x="239" y="42"/>
                  </a:cubicBezTo>
                  <a:cubicBezTo>
                    <a:pt x="241" y="42"/>
                    <a:pt x="240" y="42"/>
                    <a:pt x="240" y="40"/>
                  </a:cubicBezTo>
                  <a:cubicBezTo>
                    <a:pt x="240" y="38"/>
                    <a:pt x="240" y="37"/>
                    <a:pt x="240" y="35"/>
                  </a:cubicBezTo>
                  <a:cubicBezTo>
                    <a:pt x="240" y="32"/>
                    <a:pt x="240" y="27"/>
                    <a:pt x="245" y="28"/>
                  </a:cubicBezTo>
                  <a:cubicBezTo>
                    <a:pt x="245" y="25"/>
                    <a:pt x="246" y="23"/>
                    <a:pt x="250" y="24"/>
                  </a:cubicBezTo>
                  <a:cubicBezTo>
                    <a:pt x="252" y="24"/>
                    <a:pt x="255" y="24"/>
                    <a:pt x="257" y="24"/>
                  </a:cubicBezTo>
                  <a:cubicBezTo>
                    <a:pt x="258" y="24"/>
                    <a:pt x="259" y="24"/>
                    <a:pt x="260" y="24"/>
                  </a:cubicBezTo>
                  <a:cubicBezTo>
                    <a:pt x="262" y="24"/>
                    <a:pt x="264" y="24"/>
                    <a:pt x="264" y="23"/>
                  </a:cubicBezTo>
                  <a:cubicBezTo>
                    <a:pt x="264" y="19"/>
                    <a:pt x="266" y="19"/>
                    <a:pt x="270" y="19"/>
                  </a:cubicBezTo>
                  <a:cubicBezTo>
                    <a:pt x="272" y="19"/>
                    <a:pt x="275" y="19"/>
                    <a:pt x="277" y="19"/>
                  </a:cubicBezTo>
                  <a:cubicBezTo>
                    <a:pt x="279" y="19"/>
                    <a:pt x="278" y="19"/>
                    <a:pt x="278" y="17"/>
                  </a:cubicBezTo>
                  <a:cubicBezTo>
                    <a:pt x="278" y="17"/>
                    <a:pt x="279" y="16"/>
                    <a:pt x="279" y="15"/>
                  </a:cubicBezTo>
                  <a:cubicBezTo>
                    <a:pt x="280" y="14"/>
                    <a:pt x="281" y="14"/>
                    <a:pt x="283" y="14"/>
                  </a:cubicBezTo>
                  <a:cubicBezTo>
                    <a:pt x="284" y="13"/>
                    <a:pt x="284" y="12"/>
                    <a:pt x="285" y="11"/>
                  </a:cubicBezTo>
                  <a:cubicBezTo>
                    <a:pt x="286" y="9"/>
                    <a:pt x="287" y="6"/>
                    <a:pt x="287" y="4"/>
                  </a:cubicBezTo>
                  <a:cubicBezTo>
                    <a:pt x="286" y="0"/>
                    <a:pt x="283" y="0"/>
                    <a:pt x="280" y="0"/>
                  </a:cubicBezTo>
                  <a:cubicBezTo>
                    <a:pt x="278" y="0"/>
                    <a:pt x="276" y="0"/>
                    <a:pt x="273" y="0"/>
                  </a:cubicBezTo>
                  <a:cubicBezTo>
                    <a:pt x="270" y="0"/>
                    <a:pt x="269" y="0"/>
                    <a:pt x="266" y="1"/>
                  </a:cubicBezTo>
                  <a:cubicBezTo>
                    <a:pt x="237" y="17"/>
                    <a:pt x="209" y="34"/>
                    <a:pt x="182" y="53"/>
                  </a:cubicBezTo>
                  <a:cubicBezTo>
                    <a:pt x="130" y="90"/>
                    <a:pt x="83" y="135"/>
                    <a:pt x="45" y="186"/>
                  </a:cubicBezTo>
                  <a:cubicBezTo>
                    <a:pt x="30" y="207"/>
                    <a:pt x="17" y="228"/>
                    <a:pt x="5" y="250"/>
                  </a:cubicBezTo>
                  <a:cubicBezTo>
                    <a:pt x="7" y="250"/>
                    <a:pt x="11" y="249"/>
                    <a:pt x="13" y="252"/>
                  </a:cubicBezTo>
                  <a:cubicBezTo>
                    <a:pt x="14" y="254"/>
                    <a:pt x="14" y="256"/>
                    <a:pt x="12" y="258"/>
                  </a:cubicBezTo>
                  <a:cubicBezTo>
                    <a:pt x="11" y="259"/>
                    <a:pt x="9" y="259"/>
                    <a:pt x="9" y="261"/>
                  </a:cubicBezTo>
                  <a:cubicBezTo>
                    <a:pt x="9" y="263"/>
                    <a:pt x="9" y="265"/>
                    <a:pt x="9" y="268"/>
                  </a:cubicBezTo>
                  <a:cubicBezTo>
                    <a:pt x="9" y="271"/>
                    <a:pt x="9" y="274"/>
                    <a:pt x="5" y="273"/>
                  </a:cubicBezTo>
                  <a:cubicBezTo>
                    <a:pt x="5" y="277"/>
                    <a:pt x="6" y="284"/>
                    <a:pt x="0" y="283"/>
                  </a:cubicBezTo>
                  <a:cubicBezTo>
                    <a:pt x="0" y="295"/>
                    <a:pt x="0" y="307"/>
                    <a:pt x="0" y="320"/>
                  </a:cubicBezTo>
                  <a:cubicBezTo>
                    <a:pt x="0" y="326"/>
                    <a:pt x="0" y="332"/>
                    <a:pt x="0" y="338"/>
                  </a:cubicBezTo>
                  <a:cubicBezTo>
                    <a:pt x="0" y="340"/>
                    <a:pt x="0" y="341"/>
                    <a:pt x="0" y="343"/>
                  </a:cubicBezTo>
                  <a:cubicBezTo>
                    <a:pt x="0" y="345"/>
                    <a:pt x="1" y="344"/>
                    <a:pt x="2" y="345"/>
                  </a:cubicBezTo>
                  <a:cubicBezTo>
                    <a:pt x="4" y="345"/>
                    <a:pt x="5" y="347"/>
                    <a:pt x="7" y="348"/>
                  </a:cubicBezTo>
                  <a:cubicBezTo>
                    <a:pt x="10" y="350"/>
                    <a:pt x="13" y="349"/>
                    <a:pt x="16" y="351"/>
                  </a:cubicBezTo>
                  <a:cubicBezTo>
                    <a:pt x="18" y="351"/>
                    <a:pt x="18" y="352"/>
                    <a:pt x="19" y="354"/>
                  </a:cubicBezTo>
                  <a:cubicBezTo>
                    <a:pt x="19" y="355"/>
                    <a:pt x="19" y="356"/>
                    <a:pt x="19" y="356"/>
                  </a:cubicBezTo>
                  <a:cubicBezTo>
                    <a:pt x="19" y="359"/>
                    <a:pt x="19" y="358"/>
                    <a:pt x="20" y="359"/>
                  </a:cubicBezTo>
                  <a:cubicBezTo>
                    <a:pt x="24" y="360"/>
                    <a:pt x="26" y="364"/>
                    <a:pt x="28" y="368"/>
                  </a:cubicBezTo>
                  <a:cubicBezTo>
                    <a:pt x="32" y="368"/>
                    <a:pt x="39" y="367"/>
                    <a:pt x="38" y="373"/>
                  </a:cubicBezTo>
                  <a:cubicBezTo>
                    <a:pt x="41" y="373"/>
                    <a:pt x="43" y="374"/>
                    <a:pt x="42" y="377"/>
                  </a:cubicBezTo>
                  <a:cubicBezTo>
                    <a:pt x="44" y="377"/>
                    <a:pt x="46" y="378"/>
                    <a:pt x="47" y="380"/>
                  </a:cubicBezTo>
                  <a:cubicBezTo>
                    <a:pt x="48" y="382"/>
                    <a:pt x="47" y="384"/>
                    <a:pt x="48" y="386"/>
                  </a:cubicBezTo>
                  <a:cubicBezTo>
                    <a:pt x="50" y="388"/>
                    <a:pt x="51" y="389"/>
                    <a:pt x="52" y="391"/>
                  </a:cubicBezTo>
                  <a:cubicBezTo>
                    <a:pt x="54" y="392"/>
                    <a:pt x="55" y="393"/>
                    <a:pt x="56" y="395"/>
                  </a:cubicBezTo>
                  <a:cubicBezTo>
                    <a:pt x="57" y="399"/>
                    <a:pt x="56" y="404"/>
                    <a:pt x="56" y="408"/>
                  </a:cubicBezTo>
                  <a:cubicBezTo>
                    <a:pt x="56" y="409"/>
                    <a:pt x="56" y="410"/>
                    <a:pt x="56" y="411"/>
                  </a:cubicBezTo>
                  <a:cubicBezTo>
                    <a:pt x="56" y="412"/>
                    <a:pt x="56" y="413"/>
                    <a:pt x="56" y="414"/>
                  </a:cubicBezTo>
                  <a:cubicBezTo>
                    <a:pt x="56" y="415"/>
                    <a:pt x="57" y="415"/>
                    <a:pt x="58" y="415"/>
                  </a:cubicBezTo>
                  <a:cubicBezTo>
                    <a:pt x="60" y="416"/>
                    <a:pt x="62" y="417"/>
                    <a:pt x="61" y="420"/>
                  </a:cubicBezTo>
                  <a:cubicBezTo>
                    <a:pt x="64" y="420"/>
                    <a:pt x="67" y="420"/>
                    <a:pt x="69" y="420"/>
                  </a:cubicBezTo>
                  <a:cubicBezTo>
                    <a:pt x="71" y="420"/>
                    <a:pt x="72" y="420"/>
                    <a:pt x="73" y="420"/>
                  </a:cubicBezTo>
                  <a:cubicBezTo>
                    <a:pt x="75" y="420"/>
                    <a:pt x="75" y="420"/>
                    <a:pt x="75" y="419"/>
                  </a:cubicBezTo>
                  <a:cubicBezTo>
                    <a:pt x="77" y="415"/>
                    <a:pt x="80" y="417"/>
                    <a:pt x="80" y="420"/>
                  </a:cubicBezTo>
                  <a:cubicBezTo>
                    <a:pt x="80" y="422"/>
                    <a:pt x="80" y="425"/>
                    <a:pt x="80" y="428"/>
                  </a:cubicBezTo>
                  <a:cubicBezTo>
                    <a:pt x="80" y="430"/>
                    <a:pt x="82" y="430"/>
                    <a:pt x="83" y="431"/>
                  </a:cubicBezTo>
                  <a:cubicBezTo>
                    <a:pt x="86" y="434"/>
                    <a:pt x="85" y="440"/>
                    <a:pt x="85" y="443"/>
                  </a:cubicBezTo>
                  <a:cubicBezTo>
                    <a:pt x="93" y="440"/>
                    <a:pt x="93" y="466"/>
                    <a:pt x="85" y="462"/>
                  </a:cubicBezTo>
                  <a:cubicBezTo>
                    <a:pt x="85" y="467"/>
                    <a:pt x="85" y="472"/>
                    <a:pt x="85" y="476"/>
                  </a:cubicBezTo>
                  <a:cubicBezTo>
                    <a:pt x="84" y="479"/>
                    <a:pt x="84" y="482"/>
                    <a:pt x="80" y="481"/>
                  </a:cubicBezTo>
                  <a:cubicBezTo>
                    <a:pt x="80" y="485"/>
                    <a:pt x="77" y="486"/>
                    <a:pt x="76" y="489"/>
                  </a:cubicBezTo>
                  <a:cubicBezTo>
                    <a:pt x="74" y="492"/>
                    <a:pt x="75" y="496"/>
                    <a:pt x="71" y="495"/>
                  </a:cubicBezTo>
                  <a:cubicBezTo>
                    <a:pt x="71" y="497"/>
                    <a:pt x="71" y="500"/>
                    <a:pt x="71" y="502"/>
                  </a:cubicBezTo>
                  <a:cubicBezTo>
                    <a:pt x="71" y="504"/>
                    <a:pt x="70" y="509"/>
                    <a:pt x="71" y="509"/>
                  </a:cubicBezTo>
                  <a:cubicBezTo>
                    <a:pt x="74" y="510"/>
                    <a:pt x="75" y="512"/>
                    <a:pt x="75" y="514"/>
                  </a:cubicBezTo>
                  <a:cubicBezTo>
                    <a:pt x="75" y="515"/>
                    <a:pt x="74" y="516"/>
                    <a:pt x="73" y="517"/>
                  </a:cubicBezTo>
                  <a:cubicBezTo>
                    <a:pt x="73" y="518"/>
                    <a:pt x="72" y="518"/>
                    <a:pt x="72" y="518"/>
                  </a:cubicBezTo>
                  <a:cubicBezTo>
                    <a:pt x="70" y="519"/>
                    <a:pt x="71" y="519"/>
                    <a:pt x="71" y="521"/>
                  </a:cubicBezTo>
                  <a:cubicBezTo>
                    <a:pt x="71" y="524"/>
                    <a:pt x="71" y="529"/>
                    <a:pt x="66" y="528"/>
                  </a:cubicBezTo>
                  <a:cubicBezTo>
                    <a:pt x="66" y="532"/>
                    <a:pt x="66" y="537"/>
                    <a:pt x="66" y="541"/>
                  </a:cubicBezTo>
                  <a:cubicBezTo>
                    <a:pt x="66" y="543"/>
                    <a:pt x="65" y="547"/>
                    <a:pt x="67" y="547"/>
                  </a:cubicBezTo>
                  <a:cubicBezTo>
                    <a:pt x="68" y="548"/>
                    <a:pt x="70" y="549"/>
                    <a:pt x="71" y="550"/>
                  </a:cubicBezTo>
                  <a:cubicBezTo>
                    <a:pt x="78" y="554"/>
                    <a:pt x="79" y="560"/>
                    <a:pt x="83" y="567"/>
                  </a:cubicBezTo>
                  <a:cubicBezTo>
                    <a:pt x="84" y="570"/>
                    <a:pt x="86" y="573"/>
                    <a:pt x="88" y="576"/>
                  </a:cubicBezTo>
                  <a:cubicBezTo>
                    <a:pt x="88" y="577"/>
                    <a:pt x="89" y="578"/>
                    <a:pt x="89" y="579"/>
                  </a:cubicBezTo>
                  <a:cubicBezTo>
                    <a:pt x="90" y="580"/>
                    <a:pt x="90" y="580"/>
                    <a:pt x="91" y="580"/>
                  </a:cubicBezTo>
                  <a:cubicBezTo>
                    <a:pt x="92" y="580"/>
                    <a:pt x="93" y="581"/>
                    <a:pt x="94" y="582"/>
                  </a:cubicBezTo>
                  <a:cubicBezTo>
                    <a:pt x="95" y="583"/>
                    <a:pt x="94" y="586"/>
                    <a:pt x="94" y="587"/>
                  </a:cubicBezTo>
                  <a:cubicBezTo>
                    <a:pt x="94" y="588"/>
                    <a:pt x="94" y="589"/>
                    <a:pt x="95" y="589"/>
                  </a:cubicBezTo>
                  <a:cubicBezTo>
                    <a:pt x="96" y="590"/>
                    <a:pt x="96" y="590"/>
                    <a:pt x="97" y="590"/>
                  </a:cubicBezTo>
                  <a:cubicBezTo>
                    <a:pt x="100" y="591"/>
                    <a:pt x="99" y="596"/>
                    <a:pt x="99" y="599"/>
                  </a:cubicBezTo>
                  <a:cubicBezTo>
                    <a:pt x="108" y="598"/>
                    <a:pt x="103" y="616"/>
                    <a:pt x="103" y="621"/>
                  </a:cubicBezTo>
                  <a:cubicBezTo>
                    <a:pt x="103" y="622"/>
                    <a:pt x="104" y="623"/>
                    <a:pt x="104" y="624"/>
                  </a:cubicBezTo>
                  <a:cubicBezTo>
                    <a:pt x="104" y="625"/>
                    <a:pt x="104" y="626"/>
                    <a:pt x="104" y="627"/>
                  </a:cubicBezTo>
                  <a:cubicBezTo>
                    <a:pt x="104" y="627"/>
                    <a:pt x="105" y="628"/>
                    <a:pt x="106" y="628"/>
                  </a:cubicBezTo>
                  <a:cubicBezTo>
                    <a:pt x="109" y="629"/>
                    <a:pt x="111" y="632"/>
                    <a:pt x="112" y="634"/>
                  </a:cubicBezTo>
                  <a:cubicBezTo>
                    <a:pt x="113" y="636"/>
                    <a:pt x="113" y="637"/>
                    <a:pt x="113" y="639"/>
                  </a:cubicBezTo>
                  <a:cubicBezTo>
                    <a:pt x="113" y="640"/>
                    <a:pt x="113" y="641"/>
                    <a:pt x="114" y="642"/>
                  </a:cubicBezTo>
                  <a:cubicBezTo>
                    <a:pt x="114" y="642"/>
                    <a:pt x="115" y="642"/>
                    <a:pt x="115" y="642"/>
                  </a:cubicBezTo>
                  <a:cubicBezTo>
                    <a:pt x="118" y="644"/>
                    <a:pt x="118" y="648"/>
                    <a:pt x="118" y="651"/>
                  </a:cubicBezTo>
                  <a:cubicBezTo>
                    <a:pt x="122" y="651"/>
                    <a:pt x="127" y="651"/>
                    <a:pt x="132" y="651"/>
                  </a:cubicBezTo>
                  <a:cubicBezTo>
                    <a:pt x="133" y="651"/>
                    <a:pt x="135" y="651"/>
                    <a:pt x="136" y="652"/>
                  </a:cubicBezTo>
                  <a:cubicBezTo>
                    <a:pt x="137" y="653"/>
                    <a:pt x="137" y="655"/>
                    <a:pt x="137" y="657"/>
                  </a:cubicBezTo>
                  <a:cubicBezTo>
                    <a:pt x="137" y="659"/>
                    <a:pt x="137" y="661"/>
                    <a:pt x="137" y="664"/>
                  </a:cubicBezTo>
                  <a:cubicBezTo>
                    <a:pt x="137" y="666"/>
                    <a:pt x="137" y="665"/>
                    <a:pt x="139" y="665"/>
                  </a:cubicBezTo>
                  <a:cubicBezTo>
                    <a:pt x="140" y="665"/>
                    <a:pt x="141" y="665"/>
                    <a:pt x="142" y="665"/>
                  </a:cubicBezTo>
                  <a:cubicBezTo>
                    <a:pt x="144" y="666"/>
                    <a:pt x="148" y="665"/>
                    <a:pt x="150" y="667"/>
                  </a:cubicBezTo>
                  <a:cubicBezTo>
                    <a:pt x="150" y="668"/>
                    <a:pt x="151" y="668"/>
                    <a:pt x="151" y="669"/>
                  </a:cubicBezTo>
                  <a:cubicBezTo>
                    <a:pt x="151" y="670"/>
                    <a:pt x="152" y="670"/>
                    <a:pt x="153" y="670"/>
                  </a:cubicBezTo>
                  <a:cubicBezTo>
                    <a:pt x="155" y="670"/>
                    <a:pt x="156" y="669"/>
                    <a:pt x="158" y="670"/>
                  </a:cubicBezTo>
                  <a:cubicBezTo>
                    <a:pt x="160" y="670"/>
                    <a:pt x="160" y="672"/>
                    <a:pt x="161" y="674"/>
                  </a:cubicBezTo>
                  <a:cubicBezTo>
                    <a:pt x="161" y="679"/>
                    <a:pt x="160" y="684"/>
                    <a:pt x="160" y="690"/>
                  </a:cubicBezTo>
                  <a:cubicBezTo>
                    <a:pt x="160" y="691"/>
                    <a:pt x="160" y="692"/>
                    <a:pt x="160" y="693"/>
                  </a:cubicBezTo>
                  <a:cubicBezTo>
                    <a:pt x="160" y="694"/>
                    <a:pt x="159" y="698"/>
                    <a:pt x="161" y="698"/>
                  </a:cubicBezTo>
                  <a:cubicBezTo>
                    <a:pt x="166" y="698"/>
                    <a:pt x="165" y="701"/>
                    <a:pt x="165" y="705"/>
                  </a:cubicBezTo>
                  <a:cubicBezTo>
                    <a:pt x="165" y="706"/>
                    <a:pt x="164" y="707"/>
                    <a:pt x="166" y="707"/>
                  </a:cubicBezTo>
                  <a:cubicBezTo>
                    <a:pt x="166" y="707"/>
                    <a:pt x="167" y="708"/>
                    <a:pt x="168" y="708"/>
                  </a:cubicBezTo>
                  <a:cubicBezTo>
                    <a:pt x="169" y="708"/>
                    <a:pt x="170" y="709"/>
                    <a:pt x="170" y="710"/>
                  </a:cubicBezTo>
                  <a:cubicBezTo>
                    <a:pt x="170" y="712"/>
                    <a:pt x="170" y="715"/>
                    <a:pt x="170" y="717"/>
                  </a:cubicBezTo>
                  <a:cubicBezTo>
                    <a:pt x="171" y="717"/>
                    <a:pt x="172" y="718"/>
                    <a:pt x="173" y="719"/>
                  </a:cubicBezTo>
                  <a:cubicBezTo>
                    <a:pt x="175" y="721"/>
                    <a:pt x="175" y="724"/>
                    <a:pt x="175" y="726"/>
                  </a:cubicBezTo>
                  <a:cubicBezTo>
                    <a:pt x="174" y="730"/>
                    <a:pt x="174" y="733"/>
                    <a:pt x="174" y="737"/>
                  </a:cubicBezTo>
                  <a:cubicBezTo>
                    <a:pt x="174" y="747"/>
                    <a:pt x="174" y="756"/>
                    <a:pt x="174" y="766"/>
                  </a:cubicBezTo>
                  <a:cubicBezTo>
                    <a:pt x="174" y="769"/>
                    <a:pt x="174" y="771"/>
                    <a:pt x="174" y="773"/>
                  </a:cubicBezTo>
                  <a:cubicBezTo>
                    <a:pt x="176" y="773"/>
                    <a:pt x="177" y="774"/>
                    <a:pt x="178" y="774"/>
                  </a:cubicBezTo>
                  <a:cubicBezTo>
                    <a:pt x="179" y="775"/>
                    <a:pt x="179" y="777"/>
                    <a:pt x="179" y="778"/>
                  </a:cubicBezTo>
                  <a:cubicBezTo>
                    <a:pt x="179" y="779"/>
                    <a:pt x="179" y="780"/>
                    <a:pt x="179" y="782"/>
                  </a:cubicBezTo>
                  <a:cubicBezTo>
                    <a:pt x="179" y="783"/>
                    <a:pt x="180" y="783"/>
                    <a:pt x="181" y="784"/>
                  </a:cubicBezTo>
                  <a:cubicBezTo>
                    <a:pt x="184" y="785"/>
                    <a:pt x="184" y="788"/>
                    <a:pt x="184" y="791"/>
                  </a:cubicBezTo>
                  <a:cubicBezTo>
                    <a:pt x="183" y="796"/>
                    <a:pt x="184" y="801"/>
                    <a:pt x="184" y="806"/>
                  </a:cubicBezTo>
                  <a:cubicBezTo>
                    <a:pt x="189" y="806"/>
                    <a:pt x="189" y="812"/>
                    <a:pt x="189" y="816"/>
                  </a:cubicBezTo>
                  <a:cubicBezTo>
                    <a:pt x="189" y="818"/>
                    <a:pt x="188" y="821"/>
                    <a:pt x="188" y="823"/>
                  </a:cubicBezTo>
                  <a:cubicBezTo>
                    <a:pt x="188" y="826"/>
                    <a:pt x="189" y="828"/>
                    <a:pt x="188" y="831"/>
                  </a:cubicBezTo>
                  <a:cubicBezTo>
                    <a:pt x="188" y="836"/>
                    <a:pt x="190" y="840"/>
                    <a:pt x="194" y="843"/>
                  </a:cubicBezTo>
                  <a:cubicBezTo>
                    <a:pt x="198" y="846"/>
                    <a:pt x="202" y="849"/>
                    <a:pt x="203" y="853"/>
                  </a:cubicBezTo>
                  <a:cubicBezTo>
                    <a:pt x="206" y="854"/>
                    <a:pt x="208" y="855"/>
                    <a:pt x="207" y="858"/>
                  </a:cubicBezTo>
                  <a:cubicBezTo>
                    <a:pt x="208" y="861"/>
                    <a:pt x="211" y="863"/>
                    <a:pt x="212" y="866"/>
                  </a:cubicBezTo>
                  <a:cubicBezTo>
                    <a:pt x="212" y="867"/>
                    <a:pt x="212" y="868"/>
                    <a:pt x="213" y="868"/>
                  </a:cubicBezTo>
                  <a:cubicBezTo>
                    <a:pt x="213" y="868"/>
                    <a:pt x="214" y="868"/>
                    <a:pt x="215" y="868"/>
                  </a:cubicBezTo>
                  <a:cubicBezTo>
                    <a:pt x="216" y="868"/>
                    <a:pt x="217" y="869"/>
                    <a:pt x="217" y="871"/>
                  </a:cubicBezTo>
                  <a:cubicBezTo>
                    <a:pt x="217" y="874"/>
                    <a:pt x="218" y="876"/>
                    <a:pt x="220" y="879"/>
                  </a:cubicBezTo>
                  <a:cubicBezTo>
                    <a:pt x="224" y="883"/>
                    <a:pt x="230" y="885"/>
                    <a:pt x="231" y="891"/>
                  </a:cubicBezTo>
                  <a:cubicBezTo>
                    <a:pt x="233" y="891"/>
                    <a:pt x="235" y="893"/>
                    <a:pt x="234" y="895"/>
                  </a:cubicBezTo>
                  <a:cubicBezTo>
                    <a:pt x="233" y="895"/>
                    <a:pt x="232" y="896"/>
                    <a:pt x="232" y="896"/>
                  </a:cubicBezTo>
                  <a:cubicBezTo>
                    <a:pt x="230" y="896"/>
                    <a:pt x="231" y="897"/>
                    <a:pt x="231" y="898"/>
                  </a:cubicBezTo>
                  <a:cubicBezTo>
                    <a:pt x="231" y="900"/>
                    <a:pt x="230" y="900"/>
                    <a:pt x="232" y="901"/>
                  </a:cubicBezTo>
                  <a:cubicBezTo>
                    <a:pt x="233" y="902"/>
                    <a:pt x="234" y="902"/>
                    <a:pt x="235" y="903"/>
                  </a:cubicBezTo>
                  <a:cubicBezTo>
                    <a:pt x="237" y="904"/>
                    <a:pt x="238" y="905"/>
                    <a:pt x="240" y="908"/>
                  </a:cubicBezTo>
                  <a:cubicBezTo>
                    <a:pt x="240" y="909"/>
                    <a:pt x="240" y="910"/>
                    <a:pt x="242" y="911"/>
                  </a:cubicBezTo>
                  <a:cubicBezTo>
                    <a:pt x="243" y="911"/>
                    <a:pt x="244" y="912"/>
                    <a:pt x="244" y="913"/>
                  </a:cubicBezTo>
                  <a:cubicBezTo>
                    <a:pt x="247" y="914"/>
                    <a:pt x="249" y="915"/>
                    <a:pt x="251" y="915"/>
                  </a:cubicBezTo>
                  <a:cubicBezTo>
                    <a:pt x="254" y="915"/>
                    <a:pt x="255" y="917"/>
                    <a:pt x="255" y="920"/>
                  </a:cubicBezTo>
                  <a:cubicBezTo>
                    <a:pt x="258" y="920"/>
                    <a:pt x="265" y="919"/>
                    <a:pt x="264" y="924"/>
                  </a:cubicBezTo>
                  <a:cubicBezTo>
                    <a:pt x="265" y="924"/>
                    <a:pt x="274" y="926"/>
                    <a:pt x="273" y="922"/>
                  </a:cubicBezTo>
                  <a:cubicBezTo>
                    <a:pt x="272" y="920"/>
                    <a:pt x="270" y="918"/>
                    <a:pt x="268" y="915"/>
                  </a:cubicBezTo>
                  <a:cubicBezTo>
                    <a:pt x="267" y="912"/>
                    <a:pt x="268" y="911"/>
                    <a:pt x="272" y="910"/>
                  </a:cubicBezTo>
                  <a:cubicBezTo>
                    <a:pt x="272" y="910"/>
                    <a:pt x="273" y="910"/>
                    <a:pt x="273" y="910"/>
                  </a:cubicBezTo>
                  <a:cubicBezTo>
                    <a:pt x="273" y="909"/>
                    <a:pt x="274" y="908"/>
                    <a:pt x="274" y="907"/>
                  </a:cubicBezTo>
                  <a:cubicBezTo>
                    <a:pt x="273" y="906"/>
                    <a:pt x="273" y="904"/>
                    <a:pt x="272" y="903"/>
                  </a:cubicBezTo>
                  <a:cubicBezTo>
                    <a:pt x="270" y="900"/>
                    <a:pt x="267" y="901"/>
                    <a:pt x="265" y="900"/>
                  </a:cubicBezTo>
                  <a:cubicBezTo>
                    <a:pt x="264" y="899"/>
                    <a:pt x="264" y="897"/>
                    <a:pt x="264" y="896"/>
                  </a:cubicBezTo>
                  <a:cubicBezTo>
                    <a:pt x="264" y="894"/>
                    <a:pt x="264" y="891"/>
                    <a:pt x="264" y="889"/>
                  </a:cubicBezTo>
                  <a:cubicBezTo>
                    <a:pt x="264" y="888"/>
                    <a:pt x="265" y="887"/>
                    <a:pt x="263" y="886"/>
                  </a:cubicBezTo>
                  <a:cubicBezTo>
                    <a:pt x="263" y="886"/>
                    <a:pt x="262" y="886"/>
                    <a:pt x="261" y="886"/>
                  </a:cubicBezTo>
                  <a:cubicBezTo>
                    <a:pt x="260" y="886"/>
                    <a:pt x="259" y="884"/>
                    <a:pt x="259" y="883"/>
                  </a:cubicBezTo>
                  <a:cubicBezTo>
                    <a:pt x="259" y="878"/>
                    <a:pt x="259" y="873"/>
                    <a:pt x="259" y="869"/>
                  </a:cubicBezTo>
                  <a:cubicBezTo>
                    <a:pt x="259" y="865"/>
                    <a:pt x="256" y="864"/>
                    <a:pt x="255" y="861"/>
                  </a:cubicBezTo>
                  <a:cubicBezTo>
                    <a:pt x="255" y="860"/>
                    <a:pt x="255" y="859"/>
                    <a:pt x="255" y="858"/>
                  </a:cubicBezTo>
                  <a:cubicBezTo>
                    <a:pt x="254" y="858"/>
                    <a:pt x="253" y="858"/>
                    <a:pt x="253" y="857"/>
                  </a:cubicBezTo>
                  <a:cubicBezTo>
                    <a:pt x="252" y="857"/>
                    <a:pt x="251" y="856"/>
                    <a:pt x="250" y="855"/>
                  </a:cubicBezTo>
                  <a:cubicBezTo>
                    <a:pt x="250" y="853"/>
                    <a:pt x="250" y="851"/>
                    <a:pt x="250" y="850"/>
                  </a:cubicBezTo>
                  <a:cubicBezTo>
                    <a:pt x="250" y="848"/>
                    <a:pt x="254" y="849"/>
                    <a:pt x="255" y="849"/>
                  </a:cubicBezTo>
                  <a:cubicBezTo>
                    <a:pt x="258" y="847"/>
                    <a:pt x="259" y="844"/>
                    <a:pt x="260" y="841"/>
                  </a:cubicBezTo>
                  <a:cubicBezTo>
                    <a:pt x="260" y="838"/>
                    <a:pt x="261" y="836"/>
                    <a:pt x="263" y="834"/>
                  </a:cubicBezTo>
                  <a:cubicBezTo>
                    <a:pt x="266" y="832"/>
                    <a:pt x="270" y="833"/>
                    <a:pt x="273" y="835"/>
                  </a:cubicBezTo>
                  <a:cubicBezTo>
                    <a:pt x="274" y="830"/>
                    <a:pt x="275" y="830"/>
                    <a:pt x="279" y="830"/>
                  </a:cubicBezTo>
                  <a:cubicBezTo>
                    <a:pt x="282" y="830"/>
                    <a:pt x="286" y="830"/>
                    <a:pt x="287" y="826"/>
                  </a:cubicBezTo>
                  <a:cubicBezTo>
                    <a:pt x="290" y="820"/>
                    <a:pt x="283" y="817"/>
                    <a:pt x="283" y="811"/>
                  </a:cubicBezTo>
                  <a:cubicBezTo>
                    <a:pt x="280" y="811"/>
                    <a:pt x="276" y="811"/>
                    <a:pt x="275" y="809"/>
                  </a:cubicBezTo>
                  <a:cubicBezTo>
                    <a:pt x="273" y="807"/>
                    <a:pt x="273" y="806"/>
                    <a:pt x="273" y="804"/>
                  </a:cubicBezTo>
                  <a:cubicBezTo>
                    <a:pt x="273" y="802"/>
                    <a:pt x="273" y="802"/>
                    <a:pt x="275" y="802"/>
                  </a:cubicBezTo>
                  <a:cubicBezTo>
                    <a:pt x="276" y="802"/>
                    <a:pt x="277" y="802"/>
                    <a:pt x="278" y="802"/>
                  </a:cubicBezTo>
                  <a:cubicBezTo>
                    <a:pt x="283" y="802"/>
                    <a:pt x="288" y="802"/>
                    <a:pt x="292" y="802"/>
                  </a:cubicBezTo>
                  <a:cubicBezTo>
                    <a:pt x="293" y="799"/>
                    <a:pt x="293" y="796"/>
                    <a:pt x="297" y="797"/>
                  </a:cubicBezTo>
                  <a:cubicBezTo>
                    <a:pt x="297" y="793"/>
                    <a:pt x="296" y="789"/>
                    <a:pt x="297" y="785"/>
                  </a:cubicBezTo>
                  <a:cubicBezTo>
                    <a:pt x="298" y="782"/>
                    <a:pt x="301" y="783"/>
                    <a:pt x="303" y="782"/>
                  </a:cubicBezTo>
                  <a:cubicBezTo>
                    <a:pt x="307" y="780"/>
                    <a:pt x="312" y="777"/>
                    <a:pt x="315" y="772"/>
                  </a:cubicBezTo>
                  <a:cubicBezTo>
                    <a:pt x="316" y="769"/>
                    <a:pt x="316" y="766"/>
                    <a:pt x="316" y="763"/>
                  </a:cubicBezTo>
                  <a:cubicBezTo>
                    <a:pt x="316" y="758"/>
                    <a:pt x="316" y="753"/>
                    <a:pt x="316" y="749"/>
                  </a:cubicBezTo>
                  <a:cubicBezTo>
                    <a:pt x="316" y="744"/>
                    <a:pt x="316" y="740"/>
                    <a:pt x="316" y="736"/>
                  </a:cubicBezTo>
                  <a:cubicBezTo>
                    <a:pt x="316" y="733"/>
                    <a:pt x="317" y="730"/>
                    <a:pt x="321" y="731"/>
                  </a:cubicBezTo>
                  <a:cubicBezTo>
                    <a:pt x="321" y="729"/>
                    <a:pt x="321" y="727"/>
                    <a:pt x="323" y="726"/>
                  </a:cubicBezTo>
                  <a:cubicBezTo>
                    <a:pt x="324" y="724"/>
                    <a:pt x="325" y="722"/>
                    <a:pt x="326" y="720"/>
                  </a:cubicBezTo>
                  <a:cubicBezTo>
                    <a:pt x="327" y="716"/>
                    <a:pt x="330" y="714"/>
                    <a:pt x="334" y="713"/>
                  </a:cubicBezTo>
                  <a:cubicBezTo>
                    <a:pt x="340" y="711"/>
                    <a:pt x="347" y="712"/>
                    <a:pt x="352" y="712"/>
                  </a:cubicBezTo>
                  <a:cubicBezTo>
                    <a:pt x="354" y="712"/>
                    <a:pt x="355" y="712"/>
                    <a:pt x="357" y="712"/>
                  </a:cubicBezTo>
                  <a:cubicBezTo>
                    <a:pt x="359" y="712"/>
                    <a:pt x="358" y="711"/>
                    <a:pt x="359" y="710"/>
                  </a:cubicBezTo>
                  <a:cubicBezTo>
                    <a:pt x="359" y="708"/>
                    <a:pt x="361" y="707"/>
                    <a:pt x="363" y="707"/>
                  </a:cubicBezTo>
                  <a:cubicBezTo>
                    <a:pt x="363" y="705"/>
                    <a:pt x="362" y="701"/>
                    <a:pt x="364" y="699"/>
                  </a:cubicBezTo>
                  <a:cubicBezTo>
                    <a:pt x="365" y="697"/>
                    <a:pt x="369" y="698"/>
                    <a:pt x="371" y="697"/>
                  </a:cubicBezTo>
                  <a:cubicBezTo>
                    <a:pt x="373" y="696"/>
                    <a:pt x="374" y="695"/>
                    <a:pt x="376" y="694"/>
                  </a:cubicBezTo>
                  <a:cubicBezTo>
                    <a:pt x="377" y="693"/>
                    <a:pt x="378" y="693"/>
                    <a:pt x="379" y="693"/>
                  </a:cubicBezTo>
                  <a:cubicBezTo>
                    <a:pt x="381" y="693"/>
                    <a:pt x="382" y="693"/>
                    <a:pt x="383" y="692"/>
                  </a:cubicBezTo>
                  <a:cubicBezTo>
                    <a:pt x="385" y="687"/>
                    <a:pt x="386" y="682"/>
                    <a:pt x="389" y="678"/>
                  </a:cubicBezTo>
                  <a:cubicBezTo>
                    <a:pt x="391" y="676"/>
                    <a:pt x="393" y="675"/>
                    <a:pt x="396" y="674"/>
                  </a:cubicBezTo>
                  <a:cubicBezTo>
                    <a:pt x="398" y="674"/>
                    <a:pt x="401" y="674"/>
                    <a:pt x="401" y="671"/>
                  </a:cubicBezTo>
                  <a:cubicBezTo>
                    <a:pt x="400" y="662"/>
                    <a:pt x="401" y="654"/>
                    <a:pt x="401" y="646"/>
                  </a:cubicBezTo>
                  <a:cubicBezTo>
                    <a:pt x="401" y="642"/>
                    <a:pt x="401" y="637"/>
                    <a:pt x="401" y="633"/>
                  </a:cubicBezTo>
                  <a:cubicBezTo>
                    <a:pt x="401" y="631"/>
                    <a:pt x="401" y="629"/>
                    <a:pt x="401" y="627"/>
                  </a:cubicBezTo>
                  <a:cubicBezTo>
                    <a:pt x="399" y="627"/>
                    <a:pt x="398" y="627"/>
                    <a:pt x="397" y="626"/>
                  </a:cubicBezTo>
                  <a:cubicBezTo>
                    <a:pt x="395" y="625"/>
                    <a:pt x="396" y="619"/>
                    <a:pt x="396" y="617"/>
                  </a:cubicBezTo>
                  <a:cubicBezTo>
                    <a:pt x="396" y="616"/>
                    <a:pt x="396" y="615"/>
                    <a:pt x="396" y="614"/>
                  </a:cubicBezTo>
                  <a:cubicBezTo>
                    <a:pt x="396" y="612"/>
                    <a:pt x="397" y="613"/>
                    <a:pt x="398" y="613"/>
                  </a:cubicBezTo>
                  <a:cubicBezTo>
                    <a:pt x="401" y="613"/>
                    <a:pt x="403" y="613"/>
                    <a:pt x="405" y="613"/>
                  </a:cubicBezTo>
                  <a:cubicBezTo>
                    <a:pt x="407" y="613"/>
                    <a:pt x="410" y="614"/>
                    <a:pt x="410" y="612"/>
                  </a:cubicBezTo>
                  <a:cubicBezTo>
                    <a:pt x="411" y="611"/>
                    <a:pt x="411" y="610"/>
                    <a:pt x="411" y="608"/>
                  </a:cubicBezTo>
                  <a:cubicBezTo>
                    <a:pt x="411" y="606"/>
                    <a:pt x="412" y="604"/>
                    <a:pt x="415" y="604"/>
                  </a:cubicBezTo>
                  <a:cubicBezTo>
                    <a:pt x="414" y="601"/>
                    <a:pt x="415" y="600"/>
                    <a:pt x="417" y="599"/>
                  </a:cubicBezTo>
                  <a:cubicBezTo>
                    <a:pt x="419" y="599"/>
                    <a:pt x="419" y="599"/>
                    <a:pt x="420" y="598"/>
                  </a:cubicBezTo>
                  <a:cubicBezTo>
                    <a:pt x="421" y="597"/>
                    <a:pt x="422" y="595"/>
                    <a:pt x="422" y="594"/>
                  </a:cubicBezTo>
                  <a:cubicBezTo>
                    <a:pt x="426" y="589"/>
                    <a:pt x="430" y="585"/>
                    <a:pt x="434" y="582"/>
                  </a:cubicBezTo>
                  <a:cubicBezTo>
                    <a:pt x="435" y="582"/>
                    <a:pt x="436" y="581"/>
                    <a:pt x="438" y="580"/>
                  </a:cubicBezTo>
                  <a:cubicBezTo>
                    <a:pt x="439" y="580"/>
                    <a:pt x="438" y="577"/>
                    <a:pt x="438" y="575"/>
                  </a:cubicBezTo>
                  <a:cubicBezTo>
                    <a:pt x="437" y="575"/>
                    <a:pt x="434" y="575"/>
                    <a:pt x="434" y="573"/>
                  </a:cubicBezTo>
                  <a:cubicBezTo>
                    <a:pt x="433" y="571"/>
                    <a:pt x="434" y="567"/>
                    <a:pt x="434" y="564"/>
                  </a:cubicBezTo>
                  <a:cubicBezTo>
                    <a:pt x="434" y="562"/>
                    <a:pt x="436" y="561"/>
                    <a:pt x="438" y="561"/>
                  </a:cubicBezTo>
                  <a:cubicBezTo>
                    <a:pt x="438" y="556"/>
                    <a:pt x="438" y="552"/>
                    <a:pt x="438" y="547"/>
                  </a:cubicBezTo>
                  <a:cubicBezTo>
                    <a:pt x="435" y="547"/>
                    <a:pt x="433" y="546"/>
                    <a:pt x="434" y="542"/>
                  </a:cubicBezTo>
                  <a:cubicBezTo>
                    <a:pt x="431" y="542"/>
                    <a:pt x="433" y="546"/>
                    <a:pt x="434" y="542"/>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6" name="Freeform 22"/>
            <p:cNvSpPr/>
            <p:nvPr/>
          </p:nvSpPr>
          <p:spPr bwMode="auto">
            <a:xfrm>
              <a:off x="7315906" y="4158815"/>
              <a:ext cx="117417" cy="213823"/>
            </a:xfrm>
            <a:custGeom>
              <a:avLst/>
              <a:gdLst>
                <a:gd name="T0" fmla="*/ 34 w 40"/>
                <a:gd name="T1" fmla="*/ 0 h 73"/>
                <a:gd name="T2" fmla="*/ 23 w 40"/>
                <a:gd name="T3" fmla="*/ 14 h 73"/>
                <a:gd name="T4" fmla="*/ 20 w 40"/>
                <a:gd name="T5" fmla="*/ 20 h 73"/>
                <a:gd name="T6" fmla="*/ 19 w 40"/>
                <a:gd name="T7" fmla="*/ 24 h 73"/>
                <a:gd name="T8" fmla="*/ 16 w 40"/>
                <a:gd name="T9" fmla="*/ 25 h 73"/>
                <a:gd name="T10" fmla="*/ 15 w 40"/>
                <a:gd name="T11" fmla="*/ 31 h 73"/>
                <a:gd name="T12" fmla="*/ 12 w 40"/>
                <a:gd name="T13" fmla="*/ 34 h 73"/>
                <a:gd name="T14" fmla="*/ 10 w 40"/>
                <a:gd name="T15" fmla="*/ 47 h 73"/>
                <a:gd name="T16" fmla="*/ 6 w 40"/>
                <a:gd name="T17" fmla="*/ 71 h 73"/>
                <a:gd name="T18" fmla="*/ 17 w 40"/>
                <a:gd name="T19" fmla="*/ 62 h 73"/>
                <a:gd name="T20" fmla="*/ 19 w 40"/>
                <a:gd name="T21" fmla="*/ 57 h 73"/>
                <a:gd name="T22" fmla="*/ 20 w 40"/>
                <a:gd name="T23" fmla="*/ 52 h 73"/>
                <a:gd name="T24" fmla="*/ 20 w 40"/>
                <a:gd name="T25" fmla="*/ 45 h 73"/>
                <a:gd name="T26" fmla="*/ 20 w 40"/>
                <a:gd name="T27" fmla="*/ 38 h 73"/>
                <a:gd name="T28" fmla="*/ 23 w 40"/>
                <a:gd name="T29" fmla="*/ 37 h 73"/>
                <a:gd name="T30" fmla="*/ 25 w 40"/>
                <a:gd name="T31" fmla="*/ 34 h 73"/>
                <a:gd name="T32" fmla="*/ 25 w 40"/>
                <a:gd name="T33" fmla="*/ 29 h 73"/>
                <a:gd name="T34" fmla="*/ 28 w 40"/>
                <a:gd name="T35" fmla="*/ 27 h 73"/>
                <a:gd name="T36" fmla="*/ 38 w 40"/>
                <a:gd name="T37" fmla="*/ 6 h 73"/>
                <a:gd name="T38" fmla="*/ 34 w 40"/>
                <a:gd name="T39" fmla="*/ 0 h 73"/>
                <a:gd name="T40" fmla="*/ 34 w 40"/>
                <a:gd name="T4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3">
                  <a:moveTo>
                    <a:pt x="34" y="0"/>
                  </a:moveTo>
                  <a:cubicBezTo>
                    <a:pt x="33" y="7"/>
                    <a:pt x="26" y="9"/>
                    <a:pt x="23" y="14"/>
                  </a:cubicBezTo>
                  <a:cubicBezTo>
                    <a:pt x="21" y="15"/>
                    <a:pt x="20" y="18"/>
                    <a:pt x="20" y="20"/>
                  </a:cubicBezTo>
                  <a:cubicBezTo>
                    <a:pt x="20" y="21"/>
                    <a:pt x="20" y="23"/>
                    <a:pt x="19" y="24"/>
                  </a:cubicBezTo>
                  <a:cubicBezTo>
                    <a:pt x="18" y="24"/>
                    <a:pt x="17" y="24"/>
                    <a:pt x="16" y="25"/>
                  </a:cubicBezTo>
                  <a:cubicBezTo>
                    <a:pt x="14" y="26"/>
                    <a:pt x="15" y="29"/>
                    <a:pt x="15" y="31"/>
                  </a:cubicBezTo>
                  <a:cubicBezTo>
                    <a:pt x="16" y="34"/>
                    <a:pt x="14" y="33"/>
                    <a:pt x="12" y="34"/>
                  </a:cubicBezTo>
                  <a:cubicBezTo>
                    <a:pt x="8" y="37"/>
                    <a:pt x="10" y="44"/>
                    <a:pt x="10" y="47"/>
                  </a:cubicBezTo>
                  <a:cubicBezTo>
                    <a:pt x="0" y="47"/>
                    <a:pt x="8" y="66"/>
                    <a:pt x="6" y="71"/>
                  </a:cubicBezTo>
                  <a:cubicBezTo>
                    <a:pt x="13" y="73"/>
                    <a:pt x="15" y="68"/>
                    <a:pt x="17" y="62"/>
                  </a:cubicBezTo>
                  <a:cubicBezTo>
                    <a:pt x="18" y="60"/>
                    <a:pt x="19" y="59"/>
                    <a:pt x="19" y="57"/>
                  </a:cubicBezTo>
                  <a:cubicBezTo>
                    <a:pt x="20" y="55"/>
                    <a:pt x="20" y="53"/>
                    <a:pt x="20" y="52"/>
                  </a:cubicBezTo>
                  <a:cubicBezTo>
                    <a:pt x="20" y="50"/>
                    <a:pt x="20" y="47"/>
                    <a:pt x="20" y="45"/>
                  </a:cubicBezTo>
                  <a:cubicBezTo>
                    <a:pt x="20" y="43"/>
                    <a:pt x="19" y="40"/>
                    <a:pt x="20" y="38"/>
                  </a:cubicBezTo>
                  <a:cubicBezTo>
                    <a:pt x="21" y="37"/>
                    <a:pt x="22" y="38"/>
                    <a:pt x="23" y="37"/>
                  </a:cubicBezTo>
                  <a:cubicBezTo>
                    <a:pt x="24" y="37"/>
                    <a:pt x="25" y="36"/>
                    <a:pt x="25" y="34"/>
                  </a:cubicBezTo>
                  <a:cubicBezTo>
                    <a:pt x="25" y="33"/>
                    <a:pt x="24" y="31"/>
                    <a:pt x="25" y="29"/>
                  </a:cubicBezTo>
                  <a:cubicBezTo>
                    <a:pt x="25" y="28"/>
                    <a:pt x="27" y="28"/>
                    <a:pt x="28" y="27"/>
                  </a:cubicBezTo>
                  <a:cubicBezTo>
                    <a:pt x="34" y="23"/>
                    <a:pt x="40" y="13"/>
                    <a:pt x="38" y="6"/>
                  </a:cubicBezTo>
                  <a:cubicBezTo>
                    <a:pt x="35" y="8"/>
                    <a:pt x="34" y="2"/>
                    <a:pt x="34" y="0"/>
                  </a:cubicBezTo>
                  <a:cubicBezTo>
                    <a:pt x="33" y="5"/>
                    <a:pt x="33" y="6"/>
                    <a:pt x="34" y="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7" name="Freeform 23"/>
            <p:cNvSpPr/>
            <p:nvPr/>
          </p:nvSpPr>
          <p:spPr bwMode="auto">
            <a:xfrm>
              <a:off x="7414784" y="4158815"/>
              <a:ext cx="18540" cy="17304"/>
            </a:xfrm>
            <a:custGeom>
              <a:avLst/>
              <a:gdLst>
                <a:gd name="T0" fmla="*/ 0 w 6"/>
                <a:gd name="T1" fmla="*/ 0 h 6"/>
                <a:gd name="T2" fmla="*/ 4 w 6"/>
                <a:gd name="T3" fmla="*/ 6 h 6"/>
                <a:gd name="T4" fmla="*/ 0 w 6"/>
                <a:gd name="T5" fmla="*/ 0 h 6"/>
              </a:gdLst>
              <a:ahLst/>
              <a:cxnLst>
                <a:cxn ang="0">
                  <a:pos x="T0" y="T1"/>
                </a:cxn>
                <a:cxn ang="0">
                  <a:pos x="T2" y="T3"/>
                </a:cxn>
                <a:cxn ang="0">
                  <a:pos x="T4" y="T5"/>
                </a:cxn>
              </a:cxnLst>
              <a:rect l="0" t="0" r="r" b="b"/>
              <a:pathLst>
                <a:path w="6" h="6">
                  <a:moveTo>
                    <a:pt x="0" y="0"/>
                  </a:moveTo>
                  <a:cubicBezTo>
                    <a:pt x="3" y="2"/>
                    <a:pt x="4" y="4"/>
                    <a:pt x="4" y="6"/>
                  </a:cubicBezTo>
                  <a:cubicBezTo>
                    <a:pt x="6" y="5"/>
                    <a:pt x="5" y="3"/>
                    <a:pt x="0" y="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grpSp>
      <p:sp>
        <p:nvSpPr>
          <p:cNvPr id="112" name="Oval 98"/>
          <p:cNvSpPr>
            <a:spLocks noChangeArrowheads="1"/>
          </p:cNvSpPr>
          <p:nvPr/>
        </p:nvSpPr>
        <p:spPr bwMode="auto">
          <a:xfrm>
            <a:off x="7613775" y="4614888"/>
            <a:ext cx="342363"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3" name="Oval 99"/>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4" name="Oval 100"/>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5" name="Oval 101"/>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6" name="Oval 102"/>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7" name="Oval 103"/>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8" name="Oval 104"/>
          <p:cNvSpPr>
            <a:spLocks noChangeArrowheads="1"/>
          </p:cNvSpPr>
          <p:nvPr/>
        </p:nvSpPr>
        <p:spPr bwMode="auto">
          <a:xfrm>
            <a:off x="7617482" y="4617360"/>
            <a:ext cx="336183"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9" name="Oval 105"/>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0" name="Oval 106"/>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1" name="Oval 107"/>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2" name="Oval 108"/>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3" name="Oval 109"/>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4" name="Oval 110"/>
          <p:cNvSpPr>
            <a:spLocks noChangeArrowheads="1"/>
          </p:cNvSpPr>
          <p:nvPr/>
        </p:nvSpPr>
        <p:spPr bwMode="auto">
          <a:xfrm>
            <a:off x="7619954" y="4621067"/>
            <a:ext cx="331240"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5" name="Oval 111"/>
          <p:cNvSpPr>
            <a:spLocks noChangeArrowheads="1"/>
          </p:cNvSpPr>
          <p:nvPr/>
        </p:nvSpPr>
        <p:spPr bwMode="auto">
          <a:xfrm>
            <a:off x="7622426" y="4621067"/>
            <a:ext cx="328768"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6" name="Oval 112"/>
          <p:cNvSpPr>
            <a:spLocks noChangeArrowheads="1"/>
          </p:cNvSpPr>
          <p:nvPr/>
        </p:nvSpPr>
        <p:spPr bwMode="auto">
          <a:xfrm>
            <a:off x="7622426" y="4621067"/>
            <a:ext cx="328768"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grpSp>
        <p:nvGrpSpPr>
          <p:cNvPr id="146" name="组合 145"/>
          <p:cNvGrpSpPr/>
          <p:nvPr/>
        </p:nvGrpSpPr>
        <p:grpSpPr>
          <a:xfrm>
            <a:off x="8506460" y="1558926"/>
            <a:ext cx="3364865" cy="1304258"/>
            <a:chOff x="8548025" y="1492077"/>
            <a:chExt cx="2614153" cy="599799"/>
          </a:xfrm>
        </p:grpSpPr>
        <p:sp>
          <p:nvSpPr>
            <p:cNvPr id="147" name="矩形 146"/>
            <p:cNvSpPr/>
            <p:nvPr/>
          </p:nvSpPr>
          <p:spPr>
            <a:xfrm>
              <a:off x="8548025" y="1766855"/>
              <a:ext cx="2486420" cy="325021"/>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玩家分享解法（论坛）</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解法展示</a:t>
              </a:r>
              <a:endParaRPr lang="zh-CN" altLang="en-US" sz="2000" dirty="0">
                <a:solidFill>
                  <a:schemeClr val="tx1">
                    <a:lumMod val="65000"/>
                    <a:lumOff val="35000"/>
                  </a:schemeClr>
                </a:solidFill>
                <a:latin typeface="+mn-ea"/>
                <a:cs typeface="微软雅黑" panose="020B0503020204020204" charset="-122"/>
              </a:endParaRPr>
            </a:p>
          </p:txBody>
        </p:sp>
        <p:sp>
          <p:nvSpPr>
            <p:cNvPr id="148" name="矩形 147"/>
            <p:cNvSpPr/>
            <p:nvPr/>
          </p:nvSpPr>
          <p:spPr>
            <a:xfrm>
              <a:off x="8548518" y="1492077"/>
              <a:ext cx="2613660" cy="240042"/>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数独解法模块</a:t>
              </a:r>
              <a:endParaRPr lang="zh-CN" altLang="en-US" sz="2800" dirty="0">
                <a:solidFill>
                  <a:srgbClr val="18478F"/>
                </a:solidFill>
                <a:latin typeface="+mn-ea"/>
                <a:cs typeface="Segoe UI Semilight" panose="020B0402040204020203" pitchFamily="34" charset="0"/>
              </a:endParaRPr>
            </a:p>
          </p:txBody>
        </p:sp>
      </p:grpSp>
      <p:grpSp>
        <p:nvGrpSpPr>
          <p:cNvPr id="149" name="组合 148"/>
          <p:cNvGrpSpPr/>
          <p:nvPr/>
        </p:nvGrpSpPr>
        <p:grpSpPr>
          <a:xfrm>
            <a:off x="8554720" y="4778374"/>
            <a:ext cx="3236595" cy="1624521"/>
            <a:chOff x="8548025" y="1470222"/>
            <a:chExt cx="2486420" cy="695387"/>
          </a:xfrm>
        </p:grpSpPr>
        <p:sp>
          <p:nvSpPr>
            <p:cNvPr id="150" name="矩形 149"/>
            <p:cNvSpPr/>
            <p:nvPr/>
          </p:nvSpPr>
          <p:spPr>
            <a:xfrm>
              <a:off x="8548025" y="1731247"/>
              <a:ext cx="2486420" cy="434362"/>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用户信息</a:t>
              </a:r>
              <a:r>
                <a:rPr lang="zh-CN" altLang="en-US" sz="2000" dirty="0">
                  <a:solidFill>
                    <a:schemeClr val="tx1">
                      <a:lumMod val="65000"/>
                      <a:lumOff val="35000"/>
                    </a:schemeClr>
                  </a:solidFill>
                  <a:latin typeface="+mn-ea"/>
                  <a:cs typeface="微软雅黑" panose="020B0503020204020204" charset="-122"/>
                  <a:sym typeface="+mn-ea"/>
                </a:rPr>
                <a:t>；</a:t>
              </a:r>
              <a:r>
                <a:rPr lang="zh-CN" altLang="en-US" sz="2000" dirty="0">
                  <a:solidFill>
                    <a:schemeClr val="tx1">
                      <a:lumMod val="65000"/>
                      <a:lumOff val="35000"/>
                    </a:schemeClr>
                  </a:solidFill>
                  <a:latin typeface="+mn-ea"/>
                  <a:cs typeface="微软雅黑" panose="020B0503020204020204" charset="-122"/>
                </a:rPr>
                <a:t>用户关注</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题目管理；比赛管理</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排名管理；解法管理。</a:t>
              </a:r>
              <a:endParaRPr lang="zh-CN" altLang="en-US" sz="1200" dirty="0">
                <a:solidFill>
                  <a:schemeClr val="tx1">
                    <a:lumMod val="65000"/>
                    <a:lumOff val="35000"/>
                  </a:schemeClr>
                </a:solidFill>
                <a:latin typeface="+mn-ea"/>
                <a:cs typeface="Segoe UI Semilight" panose="020B0402040204020203" pitchFamily="34" charset="0"/>
              </a:endParaRPr>
            </a:p>
          </p:txBody>
        </p:sp>
        <p:sp>
          <p:nvSpPr>
            <p:cNvPr id="151" name="矩形 150"/>
            <p:cNvSpPr/>
            <p:nvPr/>
          </p:nvSpPr>
          <p:spPr>
            <a:xfrm>
              <a:off x="8548025" y="1470222"/>
              <a:ext cx="1902499" cy="223433"/>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用户及系统</a:t>
              </a:r>
              <a:endParaRPr lang="zh-CN" altLang="en-US" sz="2800" dirty="0">
                <a:solidFill>
                  <a:srgbClr val="18478F"/>
                </a:solidFill>
                <a:latin typeface="+mn-ea"/>
                <a:cs typeface="Segoe UI Semilight" panose="020B0402040204020203" pitchFamily="34" charset="0"/>
              </a:endParaRPr>
            </a:p>
          </p:txBody>
        </p:sp>
      </p:grpSp>
      <p:grpSp>
        <p:nvGrpSpPr>
          <p:cNvPr id="152" name="组合 151"/>
          <p:cNvGrpSpPr/>
          <p:nvPr/>
        </p:nvGrpSpPr>
        <p:grpSpPr>
          <a:xfrm>
            <a:off x="857885" y="1487170"/>
            <a:ext cx="2847340" cy="1546572"/>
            <a:chOff x="8548025" y="1459078"/>
            <a:chExt cx="2486660" cy="895001"/>
          </a:xfrm>
        </p:grpSpPr>
        <p:sp>
          <p:nvSpPr>
            <p:cNvPr id="153" name="矩形 152"/>
            <p:cNvSpPr/>
            <p:nvPr/>
          </p:nvSpPr>
          <p:spPr>
            <a:xfrm>
              <a:off x="8548025" y="1766855"/>
              <a:ext cx="2486420" cy="587224"/>
            </a:xfrm>
            <a:prstGeom prst="rect">
              <a:avLst/>
            </a:prstGeom>
          </p:spPr>
          <p:txBody>
            <a:bodyPr wrap="square">
              <a:spAutoFit/>
            </a:bodyPr>
            <a:lstStyle/>
            <a:p>
              <a:pPr algn="r"/>
              <a:r>
                <a:rPr lang="zh-CN" altLang="en-US" sz="2000" dirty="0">
                  <a:solidFill>
                    <a:schemeClr val="tx1">
                      <a:lumMod val="65000"/>
                      <a:lumOff val="35000"/>
                    </a:schemeClr>
                  </a:solidFill>
                  <a:latin typeface="+mn-ea"/>
                  <a:cs typeface="+mn-ea"/>
                </a:rPr>
                <a:t>有/无候选数模式</a:t>
              </a:r>
              <a:endParaRPr lang="zh-CN" altLang="en-US" sz="2000" dirty="0">
                <a:solidFill>
                  <a:schemeClr val="tx1">
                    <a:lumMod val="65000"/>
                    <a:lumOff val="35000"/>
                  </a:schemeClr>
                </a:solidFill>
                <a:latin typeface="+mn-ea"/>
                <a:cs typeface="+mn-ea"/>
              </a:endParaRPr>
            </a:p>
            <a:p>
              <a:pPr algn="r"/>
              <a:r>
                <a:rPr lang="zh-CN" altLang="en-US" sz="2000" dirty="0">
                  <a:solidFill>
                    <a:schemeClr val="tx1">
                      <a:lumMod val="65000"/>
                      <a:lumOff val="35000"/>
                    </a:schemeClr>
                  </a:solidFill>
                  <a:latin typeface="+mn-ea"/>
                  <a:cs typeface="+mn-ea"/>
                </a:rPr>
                <a:t>计时功能</a:t>
              </a:r>
              <a:endParaRPr lang="zh-CN" altLang="en-US" sz="2000" dirty="0">
                <a:solidFill>
                  <a:schemeClr val="tx1">
                    <a:lumMod val="65000"/>
                    <a:lumOff val="35000"/>
                  </a:schemeClr>
                </a:solidFill>
                <a:latin typeface="+mn-ea"/>
                <a:cs typeface="+mn-ea"/>
              </a:endParaRPr>
            </a:p>
            <a:p>
              <a:pPr algn="r"/>
              <a:r>
                <a:rPr lang="zh-CN" altLang="en-US" sz="2000" dirty="0">
                  <a:solidFill>
                    <a:schemeClr val="tx1">
                      <a:lumMod val="65000"/>
                      <a:lumOff val="35000"/>
                    </a:schemeClr>
                  </a:solidFill>
                  <a:latin typeface="+mn-ea"/>
                  <a:cs typeface="+mn-ea"/>
                </a:rPr>
                <a:t>颜色标记*</a:t>
              </a:r>
              <a:endParaRPr lang="zh-CN" altLang="en-US" sz="2000" dirty="0">
                <a:solidFill>
                  <a:schemeClr val="tx1">
                    <a:lumMod val="65000"/>
                    <a:lumOff val="35000"/>
                  </a:schemeClr>
                </a:solidFill>
                <a:latin typeface="+mn-ea"/>
                <a:cs typeface="+mn-ea"/>
              </a:endParaRPr>
            </a:p>
          </p:txBody>
        </p:sp>
        <p:sp>
          <p:nvSpPr>
            <p:cNvPr id="154" name="矩形 153"/>
            <p:cNvSpPr/>
            <p:nvPr/>
          </p:nvSpPr>
          <p:spPr>
            <a:xfrm>
              <a:off x="8548025" y="1459078"/>
              <a:ext cx="2486660" cy="302064"/>
            </a:xfrm>
            <a:prstGeom prst="rect">
              <a:avLst/>
            </a:prstGeom>
          </p:spPr>
          <p:txBody>
            <a:bodyPr wrap="square">
              <a:spAutoFit/>
            </a:bodyPr>
            <a:lstStyle/>
            <a:p>
              <a:pPr algn="r"/>
              <a:r>
                <a:rPr lang="zh-CN" altLang="en-US" sz="2800" dirty="0">
                  <a:solidFill>
                    <a:srgbClr val="18478F"/>
                  </a:solidFill>
                  <a:ea typeface="+mn-lt"/>
                  <a:cs typeface="Segoe UI Semilight" panose="020B0402040204020203" pitchFamily="34" charset="0"/>
                </a:rPr>
                <a:t>题目练习模块</a:t>
              </a:r>
              <a:endParaRPr lang="zh-CN" altLang="en-US" sz="2800" dirty="0">
                <a:solidFill>
                  <a:srgbClr val="18478F"/>
                </a:solidFill>
                <a:ea typeface="+mn-lt"/>
                <a:cs typeface="Segoe UI Semilight" panose="020B0402040204020203" pitchFamily="34" charset="0"/>
              </a:endParaRPr>
            </a:p>
          </p:txBody>
        </p:sp>
      </p:grpSp>
      <p:grpSp>
        <p:nvGrpSpPr>
          <p:cNvPr id="155" name="组合 154"/>
          <p:cNvGrpSpPr/>
          <p:nvPr/>
        </p:nvGrpSpPr>
        <p:grpSpPr>
          <a:xfrm>
            <a:off x="487045" y="4778375"/>
            <a:ext cx="3218180" cy="1624263"/>
            <a:chOff x="8548025" y="1306256"/>
            <a:chExt cx="2486420" cy="1227388"/>
          </a:xfrm>
        </p:grpSpPr>
        <p:sp>
          <p:nvSpPr>
            <p:cNvPr id="156" name="矩形 155"/>
            <p:cNvSpPr/>
            <p:nvPr/>
          </p:nvSpPr>
          <p:spPr>
            <a:xfrm>
              <a:off x="8548025" y="1766855"/>
              <a:ext cx="2486420" cy="766789"/>
            </a:xfrm>
            <a:prstGeom prst="rect">
              <a:avLst/>
            </a:prstGeom>
          </p:spPr>
          <p:txBody>
            <a:bodyPr wrap="square">
              <a:spAutoFit/>
            </a:bodyPr>
            <a:lstStyle/>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多人比赛</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随机1v1</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好友对战</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57" name="矩形 156"/>
            <p:cNvSpPr/>
            <p:nvPr/>
          </p:nvSpPr>
          <p:spPr>
            <a:xfrm>
              <a:off x="8710417" y="1306256"/>
              <a:ext cx="2324028" cy="394431"/>
            </a:xfrm>
            <a:prstGeom prst="rect">
              <a:avLst/>
            </a:prstGeom>
          </p:spPr>
          <p:txBody>
            <a:bodyPr wrap="square">
              <a:spAutoFit/>
            </a:bodyPr>
            <a:lstStyle/>
            <a:p>
              <a:pPr algn="r"/>
              <a:r>
                <a:rPr lang="zh-CN" altLang="en-US" sz="2800" dirty="0">
                  <a:solidFill>
                    <a:srgbClr val="18478F"/>
                  </a:solidFill>
                  <a:latin typeface="+mn-ea"/>
                  <a:cs typeface="Segoe UI Semilight" panose="020B0402040204020203" pitchFamily="34" charset="0"/>
                </a:rPr>
                <a:t>在线对战模块</a:t>
              </a:r>
              <a:endParaRPr lang="zh-CN" altLang="en-US" sz="2800" dirty="0">
                <a:solidFill>
                  <a:srgbClr val="18478F"/>
                </a:solidFill>
                <a:latin typeface="+mn-ea"/>
                <a:cs typeface="Segoe UI Semilight" panose="020B0402040204020203" pitchFamily="34" charset="0"/>
              </a:endParaRPr>
            </a:p>
          </p:txBody>
        </p:sp>
      </p:grpSp>
      <p:grpSp>
        <p:nvGrpSpPr>
          <p:cNvPr id="158" name="组合 157"/>
          <p:cNvGrpSpPr/>
          <p:nvPr/>
        </p:nvGrpSpPr>
        <p:grpSpPr>
          <a:xfrm>
            <a:off x="760095" y="3193415"/>
            <a:ext cx="2971800" cy="1319982"/>
            <a:chOff x="8548025" y="1459078"/>
            <a:chExt cx="2486420" cy="662495"/>
          </a:xfrm>
        </p:grpSpPr>
        <p:sp>
          <p:nvSpPr>
            <p:cNvPr id="159" name="矩形 158"/>
            <p:cNvSpPr/>
            <p:nvPr/>
          </p:nvSpPr>
          <p:spPr>
            <a:xfrm>
              <a:off x="8548025" y="1766855"/>
              <a:ext cx="2486420" cy="354718"/>
            </a:xfrm>
            <a:prstGeom prst="rect">
              <a:avLst/>
            </a:prstGeom>
          </p:spPr>
          <p:txBody>
            <a:bodyPr wrap="square">
              <a:spAutoFit/>
            </a:bodyPr>
            <a:lstStyle/>
            <a:p>
              <a:pPr algn="r"/>
              <a:r>
                <a:rPr lang="zh-CN" altLang="en-US" sz="2000" dirty="0">
                  <a:solidFill>
                    <a:schemeClr val="tx1">
                      <a:lumMod val="65000"/>
                      <a:lumOff val="35000"/>
                    </a:schemeClr>
                  </a:solidFill>
                  <a:latin typeface="+mn-ea"/>
                  <a:cs typeface="微软雅黑" panose="020B0503020204020204" charset="-122"/>
                </a:rPr>
                <a:t>榜上信息展示</a:t>
              </a:r>
              <a:endParaRPr lang="zh-CN" altLang="en-US" sz="2000" dirty="0">
                <a:solidFill>
                  <a:schemeClr val="tx1">
                    <a:lumMod val="65000"/>
                    <a:lumOff val="35000"/>
                  </a:schemeClr>
                </a:solidFill>
                <a:latin typeface="+mn-ea"/>
                <a:cs typeface="微软雅黑" panose="020B0503020204020204" charset="-122"/>
              </a:endParaRPr>
            </a:p>
            <a:p>
              <a:pPr algn="r"/>
              <a:r>
                <a:rPr lang="zh-CN" altLang="en-US" sz="2000" dirty="0">
                  <a:solidFill>
                    <a:schemeClr val="tx1">
                      <a:lumMod val="65000"/>
                      <a:lumOff val="35000"/>
                    </a:schemeClr>
                  </a:solidFill>
                  <a:latin typeface="+mn-ea"/>
                  <a:cs typeface="微软雅黑" panose="020B0503020204020204" charset="-122"/>
                </a:rPr>
                <a:t>指定挑战</a:t>
              </a:r>
              <a:endParaRPr lang="zh-CN" altLang="en-US" sz="1200" dirty="0">
                <a:solidFill>
                  <a:schemeClr val="tx1">
                    <a:lumMod val="65000"/>
                    <a:lumOff val="35000"/>
                  </a:schemeClr>
                </a:solidFill>
                <a:latin typeface="+mn-ea"/>
                <a:cs typeface="Segoe UI Semilight" panose="020B0402040204020203" pitchFamily="34" charset="0"/>
              </a:endParaRPr>
            </a:p>
          </p:txBody>
        </p:sp>
        <p:sp>
          <p:nvSpPr>
            <p:cNvPr id="160" name="矩形 159"/>
            <p:cNvSpPr/>
            <p:nvPr/>
          </p:nvSpPr>
          <p:spPr>
            <a:xfrm>
              <a:off x="8615963" y="1459078"/>
              <a:ext cx="2418482" cy="261975"/>
            </a:xfrm>
            <a:prstGeom prst="rect">
              <a:avLst/>
            </a:prstGeom>
          </p:spPr>
          <p:txBody>
            <a:bodyPr wrap="square">
              <a:spAutoFit/>
            </a:bodyPr>
            <a:lstStyle/>
            <a:p>
              <a:pPr algn="r"/>
              <a:r>
                <a:rPr lang="zh-CN" altLang="en-US" sz="2800" dirty="0">
                  <a:solidFill>
                    <a:srgbClr val="18478F"/>
                  </a:solidFill>
                  <a:latin typeface="+mn-ea"/>
                  <a:cs typeface="Segoe UI Semilight" panose="020B0402040204020203" pitchFamily="34" charset="0"/>
                </a:rPr>
                <a:t>天梯排位模块</a:t>
              </a:r>
              <a:endParaRPr lang="zh-CN" altLang="en-US" sz="2800" dirty="0">
                <a:solidFill>
                  <a:srgbClr val="18478F"/>
                </a:solidFill>
                <a:latin typeface="+mn-ea"/>
                <a:cs typeface="Segoe UI Semilight" panose="020B0402040204020203" pitchFamily="34" charset="0"/>
              </a:endParaRPr>
            </a:p>
          </p:txBody>
        </p:sp>
      </p:grpSp>
      <p:grpSp>
        <p:nvGrpSpPr>
          <p:cNvPr id="161" name="组合 160"/>
          <p:cNvGrpSpPr/>
          <p:nvPr/>
        </p:nvGrpSpPr>
        <p:grpSpPr>
          <a:xfrm>
            <a:off x="8507094" y="3168015"/>
            <a:ext cx="3188971" cy="1257714"/>
            <a:chOff x="8510329" y="1464651"/>
            <a:chExt cx="2524116" cy="689864"/>
          </a:xfrm>
        </p:grpSpPr>
        <p:sp>
          <p:nvSpPr>
            <p:cNvPr id="162" name="矩形 161"/>
            <p:cNvSpPr/>
            <p:nvPr/>
          </p:nvSpPr>
          <p:spPr>
            <a:xfrm>
              <a:off x="8548025" y="1766855"/>
              <a:ext cx="2486420" cy="387660"/>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新建题目</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题目悬赏</a:t>
              </a:r>
              <a:endParaRPr lang="zh-CN" altLang="en-US" sz="2000" dirty="0">
                <a:solidFill>
                  <a:schemeClr val="tx1">
                    <a:lumMod val="65000"/>
                    <a:lumOff val="35000"/>
                  </a:schemeClr>
                </a:solidFill>
                <a:latin typeface="+mn-ea"/>
                <a:cs typeface="微软雅黑" panose="020B0503020204020204" charset="-122"/>
              </a:endParaRPr>
            </a:p>
          </p:txBody>
        </p:sp>
        <p:sp>
          <p:nvSpPr>
            <p:cNvPr id="163" name="矩形 162"/>
            <p:cNvSpPr/>
            <p:nvPr/>
          </p:nvSpPr>
          <p:spPr>
            <a:xfrm>
              <a:off x="8510329" y="1464651"/>
              <a:ext cx="2486025" cy="286304"/>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自由出题模块</a:t>
              </a:r>
              <a:endParaRPr lang="zh-CN" altLang="en-US" sz="2800" dirty="0">
                <a:solidFill>
                  <a:srgbClr val="18478F"/>
                </a:solidFill>
                <a:latin typeface="+mn-ea"/>
                <a:cs typeface="Segoe UI Semilight" panose="020B0402040204020203" pitchFamily="34" charset="0"/>
              </a:endParaRPr>
            </a:p>
          </p:txBody>
        </p:sp>
      </p:grpSp>
      <p:sp>
        <p:nvSpPr>
          <p:cNvPr id="178" name="矩形 177"/>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矩形 178"/>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0" name="组合 179"/>
          <p:cNvGrpSpPr/>
          <p:nvPr/>
        </p:nvGrpSpPr>
        <p:grpSpPr>
          <a:xfrm>
            <a:off x="1935445" y="393958"/>
            <a:ext cx="4081780" cy="591185"/>
            <a:chOff x="330189" y="329522"/>
            <a:chExt cx="4081780" cy="591185"/>
          </a:xfrm>
        </p:grpSpPr>
        <p:sp>
          <p:nvSpPr>
            <p:cNvPr id="181" name="TextBox 62"/>
            <p:cNvSpPr txBox="1"/>
            <p:nvPr/>
          </p:nvSpPr>
          <p:spPr>
            <a:xfrm>
              <a:off x="361304" y="660357"/>
              <a:ext cx="4050665" cy="260350"/>
            </a:xfrm>
            <a:prstGeom prst="rect">
              <a:avLst/>
            </a:prstGeom>
            <a:noFill/>
            <a:effectLst/>
          </p:spPr>
          <p:txBody>
            <a:bodyPr wrap="square" rtlCol="0">
              <a:spAutoFit/>
            </a:bodyPr>
            <a:lstStyle/>
            <a:p>
              <a:endParaRPr lang="en-US" altLang="zh-CN" sz="11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矩形 181"/>
            <p:cNvSpPr/>
            <p:nvPr/>
          </p:nvSpPr>
          <p:spPr>
            <a:xfrm>
              <a:off x="330189" y="329522"/>
              <a:ext cx="2418688" cy="46037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模块分</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述</a:t>
              </a:r>
              <a:endPar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3" name="圆角矩形 182"/>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矩形 183"/>
          <p:cNvSpPr/>
          <p:nvPr/>
        </p:nvSpPr>
        <p:spPr>
          <a:xfrm>
            <a:off x="482409" y="485628"/>
            <a:ext cx="640080" cy="368300"/>
          </a:xfrm>
          <a:prstGeom prst="rect">
            <a:avLst/>
          </a:prstGeom>
        </p:spPr>
        <p:txBody>
          <a:bodyPr wrap="none">
            <a:spAutoFit/>
          </a:bodyPr>
          <a:lstStyle/>
          <a:p>
            <a:r>
              <a:rPr lang="zh-CN" altLang="en-US" dirty="0">
                <a:solidFill>
                  <a:srgbClr val="18478F"/>
                </a:solidFill>
                <a:latin typeface="微软雅黑" panose="020B0503020204020204" charset="-122"/>
                <a:ea typeface="微软雅黑" panose="020B0503020204020204" charset="-122"/>
                <a:cs typeface="Open Sans" panose="020B0606030504020204" pitchFamily="34" charset="0"/>
              </a:rPr>
              <a:t>回顾</a:t>
            </a:r>
            <a:endParaRPr lang="zh-CN" altLang="en-US" dirty="0">
              <a:solidFill>
                <a:srgbClr val="18478F"/>
              </a:solidFill>
              <a:latin typeface="微软雅黑" panose="020B0503020204020204" charset="-122"/>
              <a:ea typeface="微软雅黑" panose="020B0503020204020204" charset="-122"/>
              <a:cs typeface="Open Sans" panose="020B0606030504020204" pitchFamily="34" charset="0"/>
            </a:endParaRPr>
          </a:p>
        </p:txBody>
      </p:sp>
      <p:sp>
        <p:nvSpPr>
          <p:cNvPr id="186" name="Freeform 24"/>
          <p:cNvSpPr/>
          <p:nvPr/>
        </p:nvSpPr>
        <p:spPr bwMode="auto">
          <a:xfrm>
            <a:off x="3968904" y="2495202"/>
            <a:ext cx="385622" cy="2488004"/>
          </a:xfrm>
          <a:custGeom>
            <a:avLst/>
            <a:gdLst>
              <a:gd name="T0" fmla="*/ 116 w 132"/>
              <a:gd name="T1" fmla="*/ 755 h 851"/>
              <a:gd name="T2" fmla="*/ 106 w 132"/>
              <a:gd name="T3" fmla="*/ 742 h 851"/>
              <a:gd name="T4" fmla="*/ 106 w 132"/>
              <a:gd name="T5" fmla="*/ 742 h 851"/>
              <a:gd name="T6" fmla="*/ 106 w 132"/>
              <a:gd name="T7" fmla="*/ 108 h 851"/>
              <a:gd name="T8" fmla="*/ 106 w 132"/>
              <a:gd name="T9" fmla="*/ 108 h 851"/>
              <a:gd name="T10" fmla="*/ 115 w 132"/>
              <a:gd name="T11" fmla="*/ 96 h 851"/>
              <a:gd name="T12" fmla="*/ 94 w 132"/>
              <a:gd name="T13" fmla="*/ 16 h 851"/>
              <a:gd name="T14" fmla="*/ 14 w 132"/>
              <a:gd name="T15" fmla="*/ 38 h 851"/>
              <a:gd name="T16" fmla="*/ 23 w 132"/>
              <a:gd name="T17" fmla="*/ 108 h 851"/>
              <a:gd name="T18" fmla="*/ 23 w 132"/>
              <a:gd name="T19" fmla="*/ 108 h 851"/>
              <a:gd name="T20" fmla="*/ 24 w 132"/>
              <a:gd name="T21" fmla="*/ 743 h 851"/>
              <a:gd name="T22" fmla="*/ 24 w 132"/>
              <a:gd name="T23" fmla="*/ 743 h 851"/>
              <a:gd name="T24" fmla="*/ 14 w 132"/>
              <a:gd name="T25" fmla="*/ 813 h 851"/>
              <a:gd name="T26" fmla="*/ 94 w 132"/>
              <a:gd name="T27" fmla="*/ 834 h 851"/>
              <a:gd name="T28" fmla="*/ 116 w 132"/>
              <a:gd name="T29" fmla="*/ 755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51">
                <a:moveTo>
                  <a:pt x="116" y="755"/>
                </a:moveTo>
                <a:cubicBezTo>
                  <a:pt x="113" y="750"/>
                  <a:pt x="110" y="746"/>
                  <a:pt x="106" y="742"/>
                </a:cubicBezTo>
                <a:cubicBezTo>
                  <a:pt x="106" y="742"/>
                  <a:pt x="106" y="742"/>
                  <a:pt x="106" y="742"/>
                </a:cubicBezTo>
                <a:cubicBezTo>
                  <a:pt x="65" y="701"/>
                  <a:pt x="64" y="150"/>
                  <a:pt x="106" y="108"/>
                </a:cubicBezTo>
                <a:cubicBezTo>
                  <a:pt x="106" y="108"/>
                  <a:pt x="106" y="108"/>
                  <a:pt x="106" y="108"/>
                </a:cubicBezTo>
                <a:cubicBezTo>
                  <a:pt x="109" y="105"/>
                  <a:pt x="112" y="101"/>
                  <a:pt x="115" y="96"/>
                </a:cubicBezTo>
                <a:cubicBezTo>
                  <a:pt x="131" y="68"/>
                  <a:pt x="121" y="33"/>
                  <a:pt x="94" y="16"/>
                </a:cubicBezTo>
                <a:cubicBezTo>
                  <a:pt x="66" y="0"/>
                  <a:pt x="30" y="10"/>
                  <a:pt x="14" y="38"/>
                </a:cubicBezTo>
                <a:cubicBezTo>
                  <a:pt x="0" y="61"/>
                  <a:pt x="5" y="90"/>
                  <a:pt x="23" y="108"/>
                </a:cubicBezTo>
                <a:cubicBezTo>
                  <a:pt x="23" y="108"/>
                  <a:pt x="23" y="108"/>
                  <a:pt x="23" y="108"/>
                </a:cubicBezTo>
                <a:cubicBezTo>
                  <a:pt x="64" y="150"/>
                  <a:pt x="65" y="701"/>
                  <a:pt x="24" y="743"/>
                </a:cubicBezTo>
                <a:cubicBezTo>
                  <a:pt x="24" y="743"/>
                  <a:pt x="24" y="743"/>
                  <a:pt x="24" y="743"/>
                </a:cubicBezTo>
                <a:cubicBezTo>
                  <a:pt x="6" y="761"/>
                  <a:pt x="1" y="790"/>
                  <a:pt x="14" y="813"/>
                </a:cubicBezTo>
                <a:cubicBezTo>
                  <a:pt x="31" y="841"/>
                  <a:pt x="66" y="851"/>
                  <a:pt x="94" y="834"/>
                </a:cubicBezTo>
                <a:cubicBezTo>
                  <a:pt x="122" y="818"/>
                  <a:pt x="132" y="783"/>
                  <a:pt x="116" y="755"/>
                </a:cubicBezTo>
                <a:close/>
              </a:path>
            </a:pathLst>
          </a:custGeom>
          <a:solidFill>
            <a:srgbClr val="18478F"/>
          </a:solidFill>
          <a:ln w="22225">
            <a:noFill/>
            <a:round/>
          </a:ln>
          <a:effectLst/>
        </p:spPr>
        <p:txBody>
          <a:bodyPr vert="horz" wrap="square" lIns="91440" tIns="45720" rIns="91440" bIns="45720" numCol="1" anchor="t" anchorCtr="0" compatLnSpc="1"/>
          <a:lstStyle/>
          <a:p>
            <a:endParaRPr lang="zh-CN" altLang="en-US"/>
          </a:p>
        </p:txBody>
      </p:sp>
      <p:sp>
        <p:nvSpPr>
          <p:cNvPr id="187" name="Freeform 25"/>
          <p:cNvSpPr/>
          <p:nvPr/>
        </p:nvSpPr>
        <p:spPr bwMode="auto">
          <a:xfrm>
            <a:off x="3962724" y="4591404"/>
            <a:ext cx="2185192" cy="1412712"/>
          </a:xfrm>
          <a:custGeom>
            <a:avLst/>
            <a:gdLst>
              <a:gd name="T0" fmla="*/ 688 w 747"/>
              <a:gd name="T1" fmla="*/ 366 h 483"/>
              <a:gd name="T2" fmla="*/ 673 w 747"/>
              <a:gd name="T3" fmla="*/ 368 h 483"/>
              <a:gd name="T4" fmla="*/ 673 w 747"/>
              <a:gd name="T5" fmla="*/ 368 h 483"/>
              <a:gd name="T6" fmla="*/ 124 w 747"/>
              <a:gd name="T7" fmla="*/ 52 h 483"/>
              <a:gd name="T8" fmla="*/ 123 w 747"/>
              <a:gd name="T9" fmla="*/ 52 h 483"/>
              <a:gd name="T10" fmla="*/ 118 w 747"/>
              <a:gd name="T11" fmla="*/ 38 h 483"/>
              <a:gd name="T12" fmla="*/ 38 w 747"/>
              <a:gd name="T13" fmla="*/ 16 h 483"/>
              <a:gd name="T14" fmla="*/ 16 w 747"/>
              <a:gd name="T15" fmla="*/ 96 h 483"/>
              <a:gd name="T16" fmla="*/ 82 w 747"/>
              <a:gd name="T17" fmla="*/ 123 h 483"/>
              <a:gd name="T18" fmla="*/ 82 w 747"/>
              <a:gd name="T19" fmla="*/ 123 h 483"/>
              <a:gd name="T20" fmla="*/ 632 w 747"/>
              <a:gd name="T21" fmla="*/ 440 h 483"/>
              <a:gd name="T22" fmla="*/ 632 w 747"/>
              <a:gd name="T23" fmla="*/ 440 h 483"/>
              <a:gd name="T24" fmla="*/ 688 w 747"/>
              <a:gd name="T25" fmla="*/ 483 h 483"/>
              <a:gd name="T26" fmla="*/ 747 w 747"/>
              <a:gd name="T27" fmla="*/ 425 h 483"/>
              <a:gd name="T28" fmla="*/ 688 w 747"/>
              <a:gd name="T29" fmla="*/ 36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7" h="483">
                <a:moveTo>
                  <a:pt x="688" y="366"/>
                </a:moveTo>
                <a:cubicBezTo>
                  <a:pt x="683" y="366"/>
                  <a:pt x="678" y="367"/>
                  <a:pt x="673" y="368"/>
                </a:cubicBezTo>
                <a:cubicBezTo>
                  <a:pt x="673" y="368"/>
                  <a:pt x="673" y="368"/>
                  <a:pt x="673" y="368"/>
                </a:cubicBezTo>
                <a:cubicBezTo>
                  <a:pt x="617" y="383"/>
                  <a:pt x="139" y="108"/>
                  <a:pt x="124" y="52"/>
                </a:cubicBezTo>
                <a:cubicBezTo>
                  <a:pt x="123" y="52"/>
                  <a:pt x="123" y="52"/>
                  <a:pt x="123" y="52"/>
                </a:cubicBezTo>
                <a:cubicBezTo>
                  <a:pt x="122" y="47"/>
                  <a:pt x="120" y="42"/>
                  <a:pt x="118" y="38"/>
                </a:cubicBezTo>
                <a:cubicBezTo>
                  <a:pt x="102" y="10"/>
                  <a:pt x="66" y="0"/>
                  <a:pt x="38" y="16"/>
                </a:cubicBezTo>
                <a:cubicBezTo>
                  <a:pt x="10" y="32"/>
                  <a:pt x="0" y="68"/>
                  <a:pt x="16" y="96"/>
                </a:cubicBezTo>
                <a:cubicBezTo>
                  <a:pt x="30" y="120"/>
                  <a:pt x="57" y="130"/>
                  <a:pt x="82" y="123"/>
                </a:cubicBezTo>
                <a:cubicBezTo>
                  <a:pt x="82" y="123"/>
                  <a:pt x="82" y="123"/>
                  <a:pt x="82" y="123"/>
                </a:cubicBezTo>
                <a:cubicBezTo>
                  <a:pt x="139" y="108"/>
                  <a:pt x="617" y="383"/>
                  <a:pt x="632" y="440"/>
                </a:cubicBezTo>
                <a:cubicBezTo>
                  <a:pt x="632" y="440"/>
                  <a:pt x="632" y="440"/>
                  <a:pt x="632" y="440"/>
                </a:cubicBezTo>
                <a:cubicBezTo>
                  <a:pt x="638" y="465"/>
                  <a:pt x="661" y="483"/>
                  <a:pt x="688" y="483"/>
                </a:cubicBezTo>
                <a:cubicBezTo>
                  <a:pt x="720" y="483"/>
                  <a:pt x="747" y="457"/>
                  <a:pt x="747" y="425"/>
                </a:cubicBezTo>
                <a:cubicBezTo>
                  <a:pt x="747" y="392"/>
                  <a:pt x="720" y="366"/>
                  <a:pt x="688" y="36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88" name="Freeform 26"/>
          <p:cNvSpPr/>
          <p:nvPr/>
        </p:nvSpPr>
        <p:spPr bwMode="auto">
          <a:xfrm>
            <a:off x="5805553" y="4588932"/>
            <a:ext cx="2180248" cy="1415184"/>
          </a:xfrm>
          <a:custGeom>
            <a:avLst/>
            <a:gdLst>
              <a:gd name="T0" fmla="*/ 708 w 745"/>
              <a:gd name="T1" fmla="*/ 16 h 484"/>
              <a:gd name="T2" fmla="*/ 628 w 745"/>
              <a:gd name="T3" fmla="*/ 37 h 484"/>
              <a:gd name="T4" fmla="*/ 622 w 745"/>
              <a:gd name="T5" fmla="*/ 51 h 484"/>
              <a:gd name="T6" fmla="*/ 622 w 745"/>
              <a:gd name="T7" fmla="*/ 51 h 484"/>
              <a:gd name="T8" fmla="*/ 73 w 745"/>
              <a:gd name="T9" fmla="*/ 369 h 484"/>
              <a:gd name="T10" fmla="*/ 73 w 745"/>
              <a:gd name="T11" fmla="*/ 369 h 484"/>
              <a:gd name="T12" fmla="*/ 58 w 745"/>
              <a:gd name="T13" fmla="*/ 367 h 484"/>
              <a:gd name="T14" fmla="*/ 0 w 745"/>
              <a:gd name="T15" fmla="*/ 426 h 484"/>
              <a:gd name="T16" fmla="*/ 58 w 745"/>
              <a:gd name="T17" fmla="*/ 484 h 484"/>
              <a:gd name="T18" fmla="*/ 115 w 745"/>
              <a:gd name="T19" fmla="*/ 441 h 484"/>
              <a:gd name="T20" fmla="*/ 115 w 745"/>
              <a:gd name="T21" fmla="*/ 441 h 484"/>
              <a:gd name="T22" fmla="*/ 663 w 745"/>
              <a:gd name="T23" fmla="*/ 123 h 484"/>
              <a:gd name="T24" fmla="*/ 663 w 745"/>
              <a:gd name="T25" fmla="*/ 123 h 484"/>
              <a:gd name="T26" fmla="*/ 729 w 745"/>
              <a:gd name="T27" fmla="*/ 96 h 484"/>
              <a:gd name="T28" fmla="*/ 708 w 745"/>
              <a:gd name="T29" fmla="*/ 1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5" h="484">
                <a:moveTo>
                  <a:pt x="708" y="16"/>
                </a:moveTo>
                <a:cubicBezTo>
                  <a:pt x="680" y="0"/>
                  <a:pt x="644" y="9"/>
                  <a:pt x="628" y="37"/>
                </a:cubicBezTo>
                <a:cubicBezTo>
                  <a:pt x="625" y="42"/>
                  <a:pt x="623" y="47"/>
                  <a:pt x="622" y="51"/>
                </a:cubicBezTo>
                <a:cubicBezTo>
                  <a:pt x="622" y="51"/>
                  <a:pt x="622" y="51"/>
                  <a:pt x="622" y="51"/>
                </a:cubicBezTo>
                <a:cubicBezTo>
                  <a:pt x="607" y="108"/>
                  <a:pt x="130" y="384"/>
                  <a:pt x="73" y="369"/>
                </a:cubicBezTo>
                <a:cubicBezTo>
                  <a:pt x="73" y="369"/>
                  <a:pt x="73" y="369"/>
                  <a:pt x="73" y="369"/>
                </a:cubicBezTo>
                <a:cubicBezTo>
                  <a:pt x="68" y="368"/>
                  <a:pt x="63" y="367"/>
                  <a:pt x="58" y="367"/>
                </a:cubicBezTo>
                <a:cubicBezTo>
                  <a:pt x="26" y="367"/>
                  <a:pt x="0" y="393"/>
                  <a:pt x="0" y="426"/>
                </a:cubicBezTo>
                <a:cubicBezTo>
                  <a:pt x="0" y="458"/>
                  <a:pt x="26" y="484"/>
                  <a:pt x="58" y="484"/>
                </a:cubicBezTo>
                <a:cubicBezTo>
                  <a:pt x="85" y="484"/>
                  <a:pt x="108" y="466"/>
                  <a:pt x="115" y="441"/>
                </a:cubicBezTo>
                <a:cubicBezTo>
                  <a:pt x="115" y="441"/>
                  <a:pt x="115" y="441"/>
                  <a:pt x="115" y="441"/>
                </a:cubicBezTo>
                <a:cubicBezTo>
                  <a:pt x="130" y="384"/>
                  <a:pt x="607" y="108"/>
                  <a:pt x="663" y="123"/>
                </a:cubicBezTo>
                <a:cubicBezTo>
                  <a:pt x="663" y="123"/>
                  <a:pt x="663" y="123"/>
                  <a:pt x="663" y="123"/>
                </a:cubicBezTo>
                <a:cubicBezTo>
                  <a:pt x="688" y="130"/>
                  <a:pt x="716" y="119"/>
                  <a:pt x="729" y="96"/>
                </a:cubicBezTo>
                <a:cubicBezTo>
                  <a:pt x="745" y="68"/>
                  <a:pt x="736" y="32"/>
                  <a:pt x="708" y="1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89" name="Freeform 27"/>
          <p:cNvSpPr/>
          <p:nvPr/>
        </p:nvSpPr>
        <p:spPr bwMode="auto">
          <a:xfrm>
            <a:off x="7593999" y="2491494"/>
            <a:ext cx="385622" cy="2486768"/>
          </a:xfrm>
          <a:custGeom>
            <a:avLst/>
            <a:gdLst>
              <a:gd name="T0" fmla="*/ 109 w 132"/>
              <a:gd name="T1" fmla="*/ 742 h 850"/>
              <a:gd name="T2" fmla="*/ 109 w 132"/>
              <a:gd name="T3" fmla="*/ 742 h 850"/>
              <a:gd name="T4" fmla="*/ 108 w 132"/>
              <a:gd name="T5" fmla="*/ 108 h 850"/>
              <a:gd name="T6" fmla="*/ 108 w 132"/>
              <a:gd name="T7" fmla="*/ 108 h 850"/>
              <a:gd name="T8" fmla="*/ 117 w 132"/>
              <a:gd name="T9" fmla="*/ 38 h 850"/>
              <a:gd name="T10" fmla="*/ 37 w 132"/>
              <a:gd name="T11" fmla="*/ 16 h 850"/>
              <a:gd name="T12" fmla="*/ 16 w 132"/>
              <a:gd name="T13" fmla="*/ 96 h 850"/>
              <a:gd name="T14" fmla="*/ 25 w 132"/>
              <a:gd name="T15" fmla="*/ 108 h 850"/>
              <a:gd name="T16" fmla="*/ 25 w 132"/>
              <a:gd name="T17" fmla="*/ 108 h 850"/>
              <a:gd name="T18" fmla="*/ 26 w 132"/>
              <a:gd name="T19" fmla="*/ 742 h 850"/>
              <a:gd name="T20" fmla="*/ 26 w 132"/>
              <a:gd name="T21" fmla="*/ 742 h 850"/>
              <a:gd name="T22" fmla="*/ 17 w 132"/>
              <a:gd name="T23" fmla="*/ 754 h 850"/>
              <a:gd name="T24" fmla="*/ 38 w 132"/>
              <a:gd name="T25" fmla="*/ 834 h 850"/>
              <a:gd name="T26" fmla="*/ 118 w 132"/>
              <a:gd name="T27" fmla="*/ 813 h 850"/>
              <a:gd name="T28" fmla="*/ 109 w 132"/>
              <a:gd name="T29" fmla="*/ 74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50">
                <a:moveTo>
                  <a:pt x="109" y="742"/>
                </a:moveTo>
                <a:cubicBezTo>
                  <a:pt x="109" y="742"/>
                  <a:pt x="109" y="742"/>
                  <a:pt x="109" y="742"/>
                </a:cubicBezTo>
                <a:cubicBezTo>
                  <a:pt x="67" y="701"/>
                  <a:pt x="67" y="149"/>
                  <a:pt x="108" y="108"/>
                </a:cubicBezTo>
                <a:cubicBezTo>
                  <a:pt x="108" y="108"/>
                  <a:pt x="108" y="108"/>
                  <a:pt x="108" y="108"/>
                </a:cubicBezTo>
                <a:cubicBezTo>
                  <a:pt x="126" y="90"/>
                  <a:pt x="131" y="61"/>
                  <a:pt x="117" y="38"/>
                </a:cubicBezTo>
                <a:cubicBezTo>
                  <a:pt x="101" y="10"/>
                  <a:pt x="65" y="0"/>
                  <a:pt x="37" y="16"/>
                </a:cubicBezTo>
                <a:cubicBezTo>
                  <a:pt x="10" y="32"/>
                  <a:pt x="0" y="68"/>
                  <a:pt x="16" y="96"/>
                </a:cubicBezTo>
                <a:cubicBezTo>
                  <a:pt x="19" y="101"/>
                  <a:pt x="22" y="105"/>
                  <a:pt x="25" y="108"/>
                </a:cubicBezTo>
                <a:cubicBezTo>
                  <a:pt x="25" y="108"/>
                  <a:pt x="25" y="108"/>
                  <a:pt x="25" y="108"/>
                </a:cubicBezTo>
                <a:cubicBezTo>
                  <a:pt x="67" y="149"/>
                  <a:pt x="67" y="701"/>
                  <a:pt x="26" y="742"/>
                </a:cubicBezTo>
                <a:cubicBezTo>
                  <a:pt x="26" y="742"/>
                  <a:pt x="26" y="742"/>
                  <a:pt x="26" y="742"/>
                </a:cubicBezTo>
                <a:cubicBezTo>
                  <a:pt x="23" y="746"/>
                  <a:pt x="19" y="750"/>
                  <a:pt x="17" y="754"/>
                </a:cubicBezTo>
                <a:cubicBezTo>
                  <a:pt x="1" y="782"/>
                  <a:pt x="10" y="818"/>
                  <a:pt x="38" y="834"/>
                </a:cubicBezTo>
                <a:cubicBezTo>
                  <a:pt x="66" y="850"/>
                  <a:pt x="102" y="841"/>
                  <a:pt x="118" y="813"/>
                </a:cubicBezTo>
                <a:cubicBezTo>
                  <a:pt x="132" y="789"/>
                  <a:pt x="127" y="760"/>
                  <a:pt x="109" y="742"/>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0" name="Freeform 28"/>
          <p:cNvSpPr/>
          <p:nvPr/>
        </p:nvSpPr>
        <p:spPr bwMode="auto">
          <a:xfrm>
            <a:off x="3962724" y="1442157"/>
            <a:ext cx="2206204" cy="1444847"/>
          </a:xfrm>
          <a:custGeom>
            <a:avLst/>
            <a:gdLst>
              <a:gd name="T0" fmla="*/ 716 w 754"/>
              <a:gd name="T1" fmla="*/ 16 h 494"/>
              <a:gd name="T2" fmla="*/ 636 w 754"/>
              <a:gd name="T3" fmla="*/ 37 h 494"/>
              <a:gd name="T4" fmla="*/ 630 w 754"/>
              <a:gd name="T5" fmla="*/ 53 h 494"/>
              <a:gd name="T6" fmla="*/ 630 w 754"/>
              <a:gd name="T7" fmla="*/ 53 h 494"/>
              <a:gd name="T8" fmla="*/ 81 w 754"/>
              <a:gd name="T9" fmla="*/ 371 h 494"/>
              <a:gd name="T10" fmla="*/ 81 w 754"/>
              <a:gd name="T11" fmla="*/ 371 h 494"/>
              <a:gd name="T12" fmla="*/ 16 w 754"/>
              <a:gd name="T13" fmla="*/ 398 h 494"/>
              <a:gd name="T14" fmla="*/ 37 w 754"/>
              <a:gd name="T15" fmla="*/ 478 h 494"/>
              <a:gd name="T16" fmla="*/ 117 w 754"/>
              <a:gd name="T17" fmla="*/ 456 h 494"/>
              <a:gd name="T18" fmla="*/ 123 w 754"/>
              <a:gd name="T19" fmla="*/ 442 h 494"/>
              <a:gd name="T20" fmla="*/ 123 w 754"/>
              <a:gd name="T21" fmla="*/ 442 h 494"/>
              <a:gd name="T22" fmla="*/ 672 w 754"/>
              <a:gd name="T23" fmla="*/ 125 h 494"/>
              <a:gd name="T24" fmla="*/ 670 w 754"/>
              <a:gd name="T25" fmla="*/ 123 h 494"/>
              <a:gd name="T26" fmla="*/ 738 w 754"/>
              <a:gd name="T27" fmla="*/ 96 h 494"/>
              <a:gd name="T28" fmla="*/ 716 w 754"/>
              <a:gd name="T29" fmla="*/ 1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4" h="494">
                <a:moveTo>
                  <a:pt x="716" y="16"/>
                </a:moveTo>
                <a:cubicBezTo>
                  <a:pt x="688" y="0"/>
                  <a:pt x="652" y="9"/>
                  <a:pt x="636" y="37"/>
                </a:cubicBezTo>
                <a:cubicBezTo>
                  <a:pt x="633" y="42"/>
                  <a:pt x="631" y="48"/>
                  <a:pt x="630" y="53"/>
                </a:cubicBezTo>
                <a:cubicBezTo>
                  <a:pt x="630" y="53"/>
                  <a:pt x="630" y="53"/>
                  <a:pt x="630" y="53"/>
                </a:cubicBezTo>
                <a:cubicBezTo>
                  <a:pt x="615" y="109"/>
                  <a:pt x="138" y="386"/>
                  <a:pt x="81" y="371"/>
                </a:cubicBezTo>
                <a:cubicBezTo>
                  <a:pt x="81" y="371"/>
                  <a:pt x="81" y="371"/>
                  <a:pt x="81" y="371"/>
                </a:cubicBezTo>
                <a:cubicBezTo>
                  <a:pt x="56" y="364"/>
                  <a:pt x="29" y="375"/>
                  <a:pt x="16" y="398"/>
                </a:cubicBezTo>
                <a:cubicBezTo>
                  <a:pt x="0" y="426"/>
                  <a:pt x="9" y="462"/>
                  <a:pt x="37" y="478"/>
                </a:cubicBezTo>
                <a:cubicBezTo>
                  <a:pt x="65" y="494"/>
                  <a:pt x="101" y="484"/>
                  <a:pt x="117" y="456"/>
                </a:cubicBezTo>
                <a:cubicBezTo>
                  <a:pt x="120" y="452"/>
                  <a:pt x="121" y="447"/>
                  <a:pt x="123" y="442"/>
                </a:cubicBezTo>
                <a:cubicBezTo>
                  <a:pt x="123" y="442"/>
                  <a:pt x="123" y="442"/>
                  <a:pt x="123" y="442"/>
                </a:cubicBezTo>
                <a:cubicBezTo>
                  <a:pt x="138" y="386"/>
                  <a:pt x="615" y="109"/>
                  <a:pt x="672" y="125"/>
                </a:cubicBezTo>
                <a:cubicBezTo>
                  <a:pt x="670" y="123"/>
                  <a:pt x="670" y="123"/>
                  <a:pt x="670" y="123"/>
                </a:cubicBezTo>
                <a:cubicBezTo>
                  <a:pt x="696" y="130"/>
                  <a:pt x="724" y="120"/>
                  <a:pt x="738" y="96"/>
                </a:cubicBezTo>
                <a:cubicBezTo>
                  <a:pt x="754" y="68"/>
                  <a:pt x="744" y="32"/>
                  <a:pt x="716" y="1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1" name="Freeform 29"/>
          <p:cNvSpPr/>
          <p:nvPr/>
        </p:nvSpPr>
        <p:spPr bwMode="auto">
          <a:xfrm>
            <a:off x="5800609" y="1470584"/>
            <a:ext cx="2182720" cy="1410240"/>
          </a:xfrm>
          <a:custGeom>
            <a:avLst/>
            <a:gdLst>
              <a:gd name="T0" fmla="*/ 730 w 746"/>
              <a:gd name="T1" fmla="*/ 387 h 482"/>
              <a:gd name="T2" fmla="*/ 664 w 746"/>
              <a:gd name="T3" fmla="*/ 359 h 482"/>
              <a:gd name="T4" fmla="*/ 665 w 746"/>
              <a:gd name="T5" fmla="*/ 359 h 482"/>
              <a:gd name="T6" fmla="*/ 115 w 746"/>
              <a:gd name="T7" fmla="*/ 43 h 482"/>
              <a:gd name="T8" fmla="*/ 115 w 746"/>
              <a:gd name="T9" fmla="*/ 43 h 482"/>
              <a:gd name="T10" fmla="*/ 59 w 746"/>
              <a:gd name="T11" fmla="*/ 0 h 482"/>
              <a:gd name="T12" fmla="*/ 0 w 746"/>
              <a:gd name="T13" fmla="*/ 58 h 482"/>
              <a:gd name="T14" fmla="*/ 59 w 746"/>
              <a:gd name="T15" fmla="*/ 117 h 482"/>
              <a:gd name="T16" fmla="*/ 74 w 746"/>
              <a:gd name="T17" fmla="*/ 114 h 482"/>
              <a:gd name="T18" fmla="*/ 74 w 746"/>
              <a:gd name="T19" fmla="*/ 115 h 482"/>
              <a:gd name="T20" fmla="*/ 623 w 746"/>
              <a:gd name="T21" fmla="*/ 431 h 482"/>
              <a:gd name="T22" fmla="*/ 623 w 746"/>
              <a:gd name="T23" fmla="*/ 431 h 482"/>
              <a:gd name="T24" fmla="*/ 629 w 746"/>
              <a:gd name="T25" fmla="*/ 445 h 482"/>
              <a:gd name="T26" fmla="*/ 709 w 746"/>
              <a:gd name="T27" fmla="*/ 466 h 482"/>
              <a:gd name="T28" fmla="*/ 730 w 746"/>
              <a:gd name="T29" fmla="*/ 38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6" h="482">
                <a:moveTo>
                  <a:pt x="730" y="387"/>
                </a:moveTo>
                <a:cubicBezTo>
                  <a:pt x="717" y="363"/>
                  <a:pt x="689" y="353"/>
                  <a:pt x="664" y="359"/>
                </a:cubicBezTo>
                <a:cubicBezTo>
                  <a:pt x="665" y="359"/>
                  <a:pt x="665" y="359"/>
                  <a:pt x="665" y="359"/>
                </a:cubicBezTo>
                <a:cubicBezTo>
                  <a:pt x="608" y="374"/>
                  <a:pt x="130" y="99"/>
                  <a:pt x="115" y="43"/>
                </a:cubicBezTo>
                <a:cubicBezTo>
                  <a:pt x="115" y="43"/>
                  <a:pt x="115" y="43"/>
                  <a:pt x="115" y="43"/>
                </a:cubicBezTo>
                <a:cubicBezTo>
                  <a:pt x="108" y="18"/>
                  <a:pt x="86" y="0"/>
                  <a:pt x="59" y="0"/>
                </a:cubicBezTo>
                <a:cubicBezTo>
                  <a:pt x="26" y="0"/>
                  <a:pt x="0" y="26"/>
                  <a:pt x="0" y="58"/>
                </a:cubicBezTo>
                <a:cubicBezTo>
                  <a:pt x="0" y="90"/>
                  <a:pt x="26" y="117"/>
                  <a:pt x="59" y="117"/>
                </a:cubicBezTo>
                <a:cubicBezTo>
                  <a:pt x="64" y="117"/>
                  <a:pt x="69" y="116"/>
                  <a:pt x="74" y="114"/>
                </a:cubicBezTo>
                <a:cubicBezTo>
                  <a:pt x="74" y="115"/>
                  <a:pt x="74" y="115"/>
                  <a:pt x="74" y="115"/>
                </a:cubicBezTo>
                <a:cubicBezTo>
                  <a:pt x="130" y="99"/>
                  <a:pt x="608" y="374"/>
                  <a:pt x="623" y="431"/>
                </a:cubicBezTo>
                <a:cubicBezTo>
                  <a:pt x="623" y="431"/>
                  <a:pt x="623" y="431"/>
                  <a:pt x="623" y="431"/>
                </a:cubicBezTo>
                <a:cubicBezTo>
                  <a:pt x="625" y="436"/>
                  <a:pt x="626" y="440"/>
                  <a:pt x="629" y="445"/>
                </a:cubicBezTo>
                <a:cubicBezTo>
                  <a:pt x="645" y="473"/>
                  <a:pt x="681" y="482"/>
                  <a:pt x="709" y="466"/>
                </a:cubicBezTo>
                <a:cubicBezTo>
                  <a:pt x="737" y="450"/>
                  <a:pt x="746" y="414"/>
                  <a:pt x="730" y="387"/>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2" name="Oval 63"/>
          <p:cNvSpPr>
            <a:spLocks noChangeArrowheads="1"/>
          </p:cNvSpPr>
          <p:nvPr/>
        </p:nvSpPr>
        <p:spPr bwMode="auto">
          <a:xfrm>
            <a:off x="3983735" y="2532281"/>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Oval 80"/>
          <p:cNvSpPr>
            <a:spLocks noChangeArrowheads="1"/>
          </p:cNvSpPr>
          <p:nvPr/>
        </p:nvSpPr>
        <p:spPr bwMode="auto">
          <a:xfrm>
            <a:off x="3983735" y="4614888"/>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Oval 97"/>
          <p:cNvSpPr>
            <a:spLocks noChangeArrowheads="1"/>
          </p:cNvSpPr>
          <p:nvPr/>
        </p:nvSpPr>
        <p:spPr bwMode="auto">
          <a:xfrm>
            <a:off x="5805553" y="5670405"/>
            <a:ext cx="327532" cy="325060"/>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Oval 114"/>
          <p:cNvSpPr>
            <a:spLocks noChangeArrowheads="1"/>
          </p:cNvSpPr>
          <p:nvPr/>
        </p:nvSpPr>
        <p:spPr bwMode="auto">
          <a:xfrm>
            <a:off x="7622426" y="4621067"/>
            <a:ext cx="328768"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Oval 131"/>
          <p:cNvSpPr>
            <a:spLocks noChangeArrowheads="1"/>
          </p:cNvSpPr>
          <p:nvPr/>
        </p:nvSpPr>
        <p:spPr bwMode="auto">
          <a:xfrm>
            <a:off x="7628606" y="2527337"/>
            <a:ext cx="327532" cy="323824"/>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Oval 63"/>
          <p:cNvSpPr>
            <a:spLocks noChangeArrowheads="1"/>
          </p:cNvSpPr>
          <p:nvPr/>
        </p:nvSpPr>
        <p:spPr bwMode="auto">
          <a:xfrm>
            <a:off x="5808865" y="1434173"/>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500" fill="hold"/>
                                        <p:tgtEl>
                                          <p:spTgt spid="183"/>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500" fill="hold"/>
                                        <p:tgtEl>
                                          <p:spTgt spid="178"/>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179"/>
                                        </p:tgtEl>
                                        <p:attrNameLst>
                                          <p:attrName>style.visibility</p:attrName>
                                        </p:attrNameLst>
                                      </p:cBhvr>
                                      <p:to>
                                        <p:strVal val="visible"/>
                                      </p:to>
                                    </p:set>
                                    <p:animEffect transition="in" filter="fade">
                                      <p:cBhvr>
                                        <p:cTn id="20" dur="500"/>
                                        <p:tgtEl>
                                          <p:spTgt spid="179"/>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500" fill="hold"/>
                                        <p:tgtEl>
                                          <p:spTgt spid="179"/>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500" fill="hold">
                                          <p:stCondLst>
                                            <p:cond delay="0"/>
                                          </p:stCondLst>
                                        </p:cTn>
                                        <p:tgtEl>
                                          <p:spTgt spid="180"/>
                                        </p:tgtEl>
                                        <p:attrNameLst>
                                          <p:attrName>style.visibility</p:attrName>
                                        </p:attrNameLst>
                                      </p:cBhvr>
                                      <p:to>
                                        <p:strVal val="visible"/>
                                      </p:to>
                                    </p:set>
                                    <p:animEffect transition="in" filter="wipe(left)">
                                      <p:cBhvr>
                                        <p:cTn id="25" dur="500"/>
                                        <p:tgtEl>
                                          <p:spTgt spid="18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93"/>
                                        </p:tgtEl>
                                        <p:attrNameLst>
                                          <p:attrName>style.visibility</p:attrName>
                                        </p:attrNameLst>
                                      </p:cBhvr>
                                      <p:to>
                                        <p:strVal val="visible"/>
                                      </p:to>
                                    </p:set>
                                    <p:animEffect transition="in" filter="fade">
                                      <p:cBhvr>
                                        <p:cTn id="31" dur="500"/>
                                        <p:tgtEl>
                                          <p:spTgt spid="193"/>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96"/>
                                        </p:tgtEl>
                                        <p:attrNameLst>
                                          <p:attrName>style.visibility</p:attrName>
                                        </p:attrNameLst>
                                      </p:cBhvr>
                                      <p:to>
                                        <p:strVal val="visible"/>
                                      </p:to>
                                    </p:set>
                                    <p:animEffect transition="in" filter="fade">
                                      <p:cBhvr>
                                        <p:cTn id="40" dur="500"/>
                                        <p:tgtEl>
                                          <p:spTgt spid="196"/>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197"/>
                                        </p:tgtEl>
                                        <p:attrNameLst>
                                          <p:attrName>style.visibility</p:attrName>
                                        </p:attrNameLst>
                                      </p:cBhvr>
                                      <p:to>
                                        <p:strVal val="visible"/>
                                      </p:to>
                                    </p:set>
                                    <p:animEffect transition="in" filter="fade">
                                      <p:cBhvr>
                                        <p:cTn id="43" dur="500"/>
                                        <p:tgtEl>
                                          <p:spTgt spid="197"/>
                                        </p:tgtEl>
                                      </p:cBhvr>
                                    </p:animEffect>
                                  </p:childTnLst>
                                </p:cTn>
                              </p:par>
                              <p:par>
                                <p:cTn id="44" presetID="22" presetClass="entr" presetSubtype="4" fill="hold" grpId="0" nodeType="withEffect">
                                  <p:stCondLst>
                                    <p:cond delay="2250"/>
                                  </p:stCondLst>
                                  <p:childTnLst>
                                    <p:set>
                                      <p:cBhvr>
                                        <p:cTn id="45" dur="1" fill="hold">
                                          <p:stCondLst>
                                            <p:cond delay="0"/>
                                          </p:stCondLst>
                                        </p:cTn>
                                        <p:tgtEl>
                                          <p:spTgt spid="186"/>
                                        </p:tgtEl>
                                        <p:attrNameLst>
                                          <p:attrName>style.visibility</p:attrName>
                                        </p:attrNameLst>
                                      </p:cBhvr>
                                      <p:to>
                                        <p:strVal val="visible"/>
                                      </p:to>
                                    </p:set>
                                    <p:animEffect transition="in" filter="wipe(down)">
                                      <p:cBhvr>
                                        <p:cTn id="46" dur="500"/>
                                        <p:tgtEl>
                                          <p:spTgt spid="186"/>
                                        </p:tgtEl>
                                      </p:cBhvr>
                                    </p:animEffect>
                                  </p:childTnLst>
                                </p:cTn>
                              </p:par>
                              <p:par>
                                <p:cTn id="47" presetID="22" presetClass="entr" presetSubtype="4" fill="hold" grpId="0" nodeType="withEffect">
                                  <p:stCondLst>
                                    <p:cond delay="2250"/>
                                  </p:stCondLst>
                                  <p:childTnLst>
                                    <p:set>
                                      <p:cBhvr>
                                        <p:cTn id="48" dur="1" fill="hold">
                                          <p:stCondLst>
                                            <p:cond delay="0"/>
                                          </p:stCondLst>
                                        </p:cTn>
                                        <p:tgtEl>
                                          <p:spTgt spid="190"/>
                                        </p:tgtEl>
                                        <p:attrNameLst>
                                          <p:attrName>style.visibility</p:attrName>
                                        </p:attrNameLst>
                                      </p:cBhvr>
                                      <p:to>
                                        <p:strVal val="visible"/>
                                      </p:to>
                                    </p:set>
                                    <p:animEffect transition="in" filter="wipe(down)">
                                      <p:cBhvr>
                                        <p:cTn id="49" dur="500"/>
                                        <p:tgtEl>
                                          <p:spTgt spid="190"/>
                                        </p:tgtEl>
                                      </p:cBhvr>
                                    </p:animEffect>
                                  </p:childTnLst>
                                </p:cTn>
                              </p:par>
                              <p:par>
                                <p:cTn id="50" presetID="22" presetClass="entr" presetSubtype="4" fill="hold" grpId="0" nodeType="withEffect">
                                  <p:stCondLst>
                                    <p:cond delay="2250"/>
                                  </p:stCondLst>
                                  <p:childTnLst>
                                    <p:set>
                                      <p:cBhvr>
                                        <p:cTn id="51" dur="1" fill="hold">
                                          <p:stCondLst>
                                            <p:cond delay="0"/>
                                          </p:stCondLst>
                                        </p:cTn>
                                        <p:tgtEl>
                                          <p:spTgt spid="191"/>
                                        </p:tgtEl>
                                        <p:attrNameLst>
                                          <p:attrName>style.visibility</p:attrName>
                                        </p:attrNameLst>
                                      </p:cBhvr>
                                      <p:to>
                                        <p:strVal val="visible"/>
                                      </p:to>
                                    </p:set>
                                    <p:animEffect transition="in" filter="wipe(down)">
                                      <p:cBhvr>
                                        <p:cTn id="52" dur="500"/>
                                        <p:tgtEl>
                                          <p:spTgt spid="191"/>
                                        </p:tgtEl>
                                      </p:cBhvr>
                                    </p:animEffect>
                                  </p:childTnLst>
                                </p:cTn>
                              </p:par>
                              <p:par>
                                <p:cTn id="53" presetID="22" presetClass="entr" presetSubtype="4" fill="hold" grpId="0" nodeType="withEffect">
                                  <p:stCondLst>
                                    <p:cond delay="2250"/>
                                  </p:stCondLst>
                                  <p:childTnLst>
                                    <p:set>
                                      <p:cBhvr>
                                        <p:cTn id="54" dur="1" fill="hold">
                                          <p:stCondLst>
                                            <p:cond delay="0"/>
                                          </p:stCondLst>
                                        </p:cTn>
                                        <p:tgtEl>
                                          <p:spTgt spid="189"/>
                                        </p:tgtEl>
                                        <p:attrNameLst>
                                          <p:attrName>style.visibility</p:attrName>
                                        </p:attrNameLst>
                                      </p:cBhvr>
                                      <p:to>
                                        <p:strVal val="visible"/>
                                      </p:to>
                                    </p:set>
                                    <p:animEffect transition="in" filter="wipe(down)">
                                      <p:cBhvr>
                                        <p:cTn id="55" dur="500"/>
                                        <p:tgtEl>
                                          <p:spTgt spid="189"/>
                                        </p:tgtEl>
                                      </p:cBhvr>
                                    </p:animEffect>
                                  </p:childTnLst>
                                </p:cTn>
                              </p:par>
                              <p:par>
                                <p:cTn id="56" presetID="22" presetClass="entr" presetSubtype="4" fill="hold" grpId="0" nodeType="withEffect">
                                  <p:stCondLst>
                                    <p:cond delay="2250"/>
                                  </p:stCondLst>
                                  <p:childTnLst>
                                    <p:set>
                                      <p:cBhvr>
                                        <p:cTn id="57" dur="1" fill="hold">
                                          <p:stCondLst>
                                            <p:cond delay="0"/>
                                          </p:stCondLst>
                                        </p:cTn>
                                        <p:tgtEl>
                                          <p:spTgt spid="188"/>
                                        </p:tgtEl>
                                        <p:attrNameLst>
                                          <p:attrName>style.visibility</p:attrName>
                                        </p:attrNameLst>
                                      </p:cBhvr>
                                      <p:to>
                                        <p:strVal val="visible"/>
                                      </p:to>
                                    </p:set>
                                    <p:animEffect transition="in" filter="wipe(down)">
                                      <p:cBhvr>
                                        <p:cTn id="58" dur="500"/>
                                        <p:tgtEl>
                                          <p:spTgt spid="188"/>
                                        </p:tgtEl>
                                      </p:cBhvr>
                                    </p:animEffect>
                                  </p:childTnLst>
                                </p:cTn>
                              </p:par>
                              <p:par>
                                <p:cTn id="59" presetID="22" presetClass="entr" presetSubtype="4" fill="hold" grpId="0" nodeType="withEffect">
                                  <p:stCondLst>
                                    <p:cond delay="2250"/>
                                  </p:stCondLst>
                                  <p:childTnLst>
                                    <p:set>
                                      <p:cBhvr>
                                        <p:cTn id="60" dur="1" fill="hold">
                                          <p:stCondLst>
                                            <p:cond delay="0"/>
                                          </p:stCondLst>
                                        </p:cTn>
                                        <p:tgtEl>
                                          <p:spTgt spid="187"/>
                                        </p:tgtEl>
                                        <p:attrNameLst>
                                          <p:attrName>style.visibility</p:attrName>
                                        </p:attrNameLst>
                                      </p:cBhvr>
                                      <p:to>
                                        <p:strVal val="visible"/>
                                      </p:to>
                                    </p:set>
                                    <p:animEffect transition="in" filter="wipe(down)">
                                      <p:cBhvr>
                                        <p:cTn id="61" dur="500"/>
                                        <p:tgtEl>
                                          <p:spTgt spid="187"/>
                                        </p:tgtEl>
                                      </p:cBhvr>
                                    </p:animEffect>
                                  </p:childTnLst>
                                </p:cTn>
                              </p:par>
                              <p:par>
                                <p:cTn id="62" presetID="53" presetClass="entr" presetSubtype="16" fill="hold" grpId="0" nodeType="withEffect">
                                  <p:stCondLst>
                                    <p:cond delay="275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par>
                                <p:cTn id="67" presetID="22" presetClass="entr" presetSubtype="1" fill="hold" nodeType="withEffect">
                                  <p:stCondLst>
                                    <p:cond delay="3000"/>
                                  </p:stCondLst>
                                  <p:childTnLst>
                                    <p:set>
                                      <p:cBhvr>
                                        <p:cTn id="68" dur="1" fill="hold">
                                          <p:stCondLst>
                                            <p:cond delay="0"/>
                                          </p:stCondLst>
                                        </p:cTn>
                                        <p:tgtEl>
                                          <p:spTgt spid="3"/>
                                        </p:tgtEl>
                                        <p:attrNameLst>
                                          <p:attrName>style.visibility</p:attrName>
                                        </p:attrNameLst>
                                      </p:cBhvr>
                                      <p:to>
                                        <p:strVal val="visible"/>
                                      </p:to>
                                    </p:set>
                                    <p:animEffect transition="in" filter="wipe(up)">
                                      <p:cBhvr>
                                        <p:cTn id="69" dur="500"/>
                                        <p:tgtEl>
                                          <p:spTgt spid="3"/>
                                        </p:tgtEl>
                                      </p:cBhvr>
                                    </p:animEffect>
                                  </p:childTnLst>
                                </p:cTn>
                              </p:par>
                              <p:par>
                                <p:cTn id="70" presetID="22" presetClass="entr" presetSubtype="2" fill="hold" nodeType="withEffect">
                                  <p:stCondLst>
                                    <p:cond delay="3000"/>
                                  </p:stCondLst>
                                  <p:childTnLst>
                                    <p:set>
                                      <p:cBhvr>
                                        <p:cTn id="71" dur="500" fill="hold">
                                          <p:stCondLst>
                                            <p:cond delay="0"/>
                                          </p:stCondLst>
                                        </p:cTn>
                                        <p:tgtEl>
                                          <p:spTgt spid="152"/>
                                        </p:tgtEl>
                                        <p:attrNameLst>
                                          <p:attrName>style.visibility</p:attrName>
                                        </p:attrNameLst>
                                      </p:cBhvr>
                                      <p:to>
                                        <p:strVal val="visible"/>
                                      </p:to>
                                    </p:set>
                                    <p:animEffect transition="in" filter="wipe(right)">
                                      <p:cBhvr>
                                        <p:cTn id="72" dur="500"/>
                                        <p:tgtEl>
                                          <p:spTgt spid="152"/>
                                        </p:tgtEl>
                                      </p:cBhvr>
                                    </p:animEffect>
                                  </p:childTnLst>
                                </p:cTn>
                              </p:par>
                              <p:par>
                                <p:cTn id="73" presetID="22" presetClass="entr" presetSubtype="2" fill="hold" nodeType="withEffect">
                                  <p:stCondLst>
                                    <p:cond delay="3000"/>
                                  </p:stCondLst>
                                  <p:childTnLst>
                                    <p:set>
                                      <p:cBhvr>
                                        <p:cTn id="74" dur="500" fill="hold">
                                          <p:stCondLst>
                                            <p:cond delay="0"/>
                                          </p:stCondLst>
                                        </p:cTn>
                                        <p:tgtEl>
                                          <p:spTgt spid="158"/>
                                        </p:tgtEl>
                                        <p:attrNameLst>
                                          <p:attrName>style.visibility</p:attrName>
                                        </p:attrNameLst>
                                      </p:cBhvr>
                                      <p:to>
                                        <p:strVal val="visible"/>
                                      </p:to>
                                    </p:set>
                                    <p:animEffect transition="in" filter="wipe(right)">
                                      <p:cBhvr>
                                        <p:cTn id="75" dur="500"/>
                                        <p:tgtEl>
                                          <p:spTgt spid="158"/>
                                        </p:tgtEl>
                                      </p:cBhvr>
                                    </p:animEffect>
                                  </p:childTnLst>
                                </p:cTn>
                              </p:par>
                              <p:par>
                                <p:cTn id="76" presetID="22" presetClass="entr" presetSubtype="2" fill="hold" nodeType="withEffect">
                                  <p:stCondLst>
                                    <p:cond delay="3000"/>
                                  </p:stCondLst>
                                  <p:childTnLst>
                                    <p:set>
                                      <p:cBhvr>
                                        <p:cTn id="77" dur="500" fill="hold">
                                          <p:stCondLst>
                                            <p:cond delay="0"/>
                                          </p:stCondLst>
                                        </p:cTn>
                                        <p:tgtEl>
                                          <p:spTgt spid="155"/>
                                        </p:tgtEl>
                                        <p:attrNameLst>
                                          <p:attrName>style.visibility</p:attrName>
                                        </p:attrNameLst>
                                      </p:cBhvr>
                                      <p:to>
                                        <p:strVal val="visible"/>
                                      </p:to>
                                    </p:set>
                                    <p:animEffect transition="in" filter="wipe(right)">
                                      <p:cBhvr>
                                        <p:cTn id="78" dur="500"/>
                                        <p:tgtEl>
                                          <p:spTgt spid="155"/>
                                        </p:tgtEl>
                                      </p:cBhvr>
                                    </p:animEffect>
                                  </p:childTnLst>
                                </p:cTn>
                              </p:par>
                              <p:par>
                                <p:cTn id="79" presetID="22" presetClass="entr" presetSubtype="8" fill="hold" nodeType="withEffect">
                                  <p:stCondLst>
                                    <p:cond delay="3000"/>
                                  </p:stCondLst>
                                  <p:childTnLst>
                                    <p:set>
                                      <p:cBhvr>
                                        <p:cTn id="80" dur="500"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3000"/>
                                  </p:stCondLst>
                                  <p:childTnLst>
                                    <p:set>
                                      <p:cBhvr>
                                        <p:cTn id="83" dur="500" fill="hold">
                                          <p:stCondLst>
                                            <p:cond delay="0"/>
                                          </p:stCondLst>
                                        </p:cTn>
                                        <p:tgtEl>
                                          <p:spTgt spid="161"/>
                                        </p:tgtEl>
                                        <p:attrNameLst>
                                          <p:attrName>style.visibility</p:attrName>
                                        </p:attrNameLst>
                                      </p:cBhvr>
                                      <p:to>
                                        <p:strVal val="visible"/>
                                      </p:to>
                                    </p:set>
                                    <p:animEffect transition="in" filter="wipe(left)">
                                      <p:cBhvr>
                                        <p:cTn id="84" dur="500"/>
                                        <p:tgtEl>
                                          <p:spTgt spid="161"/>
                                        </p:tgtEl>
                                      </p:cBhvr>
                                    </p:animEffect>
                                  </p:childTnLst>
                                </p:cTn>
                              </p:par>
                              <p:par>
                                <p:cTn id="85" presetID="22" presetClass="entr" presetSubtype="8" fill="hold" nodeType="withEffect">
                                  <p:stCondLst>
                                    <p:cond delay="3000"/>
                                  </p:stCondLst>
                                  <p:childTnLst>
                                    <p:set>
                                      <p:cBhvr>
                                        <p:cTn id="86" dur="500" fill="hold">
                                          <p:stCondLst>
                                            <p:cond delay="0"/>
                                          </p:stCondLst>
                                        </p:cTn>
                                        <p:tgtEl>
                                          <p:spTgt spid="146"/>
                                        </p:tgtEl>
                                        <p:attrNameLst>
                                          <p:attrName>style.visibility</p:attrName>
                                        </p:attrNameLst>
                                      </p:cBhvr>
                                      <p:to>
                                        <p:strVal val="visible"/>
                                      </p:to>
                                    </p:set>
                                    <p:animEffect transition="in" filter="wipe(left)">
                                      <p:cBhvr>
                                        <p:cTn id="8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78" grpId="0" bldLvl="0" animBg="1"/>
      <p:bldP spid="178" grpId="1" bldLvl="0" animBg="1"/>
      <p:bldP spid="179" grpId="0" bldLvl="0" animBg="1"/>
      <p:bldP spid="179" grpId="1" bldLvl="0" animBg="1"/>
      <p:bldP spid="183" grpId="0" bldLvl="0" animBg="1"/>
      <p:bldP spid="183" grpId="1" bldLvl="0" animBg="1"/>
      <p:bldP spid="184" grpId="0"/>
      <p:bldP spid="186" grpId="0" bldLvl="0" animBg="1"/>
      <p:bldP spid="187" grpId="0" bldLvl="0" animBg="1"/>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582621" y="2351297"/>
            <a:ext cx="2979146" cy="3427827"/>
            <a:chOff x="4582621" y="2351297"/>
            <a:chExt cx="2979146" cy="3427827"/>
          </a:xfrm>
          <a:solidFill>
            <a:schemeClr val="accent1">
              <a:lumMod val="60000"/>
              <a:lumOff val="40000"/>
            </a:schemeClr>
          </a:solidFill>
        </p:grpSpPr>
        <p:sp>
          <p:nvSpPr>
            <p:cNvPr id="2" name="任意多边形 1"/>
            <p:cNvSpPr/>
            <p:nvPr/>
          </p:nvSpPr>
          <p:spPr bwMode="auto">
            <a:xfrm rot="10800000">
              <a:off x="4898957" y="2593839"/>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 name="任意多边形 2"/>
            <p:cNvSpPr/>
            <p:nvPr/>
          </p:nvSpPr>
          <p:spPr bwMode="auto">
            <a:xfrm rot="14400000">
              <a:off x="6110291" y="290281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4" name="任意多边形 3"/>
            <p:cNvSpPr/>
            <p:nvPr/>
          </p:nvSpPr>
          <p:spPr bwMode="auto">
            <a:xfrm rot="18000000">
              <a:off x="6474997" y="4101429"/>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任意多边形 4"/>
            <p:cNvSpPr/>
            <p:nvPr/>
          </p:nvSpPr>
          <p:spPr bwMode="auto">
            <a:xfrm rot="10800000" flipH="1" flipV="1">
              <a:off x="5626413" y="5001261"/>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dirty="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任意多边形 5"/>
            <p:cNvSpPr/>
            <p:nvPr/>
          </p:nvSpPr>
          <p:spPr bwMode="auto">
            <a:xfrm rot="14400000" flipH="1" flipV="1">
              <a:off x="4414857" y="469235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任意多边形 6"/>
            <p:cNvSpPr/>
            <p:nvPr/>
          </p:nvSpPr>
          <p:spPr bwMode="auto">
            <a:xfrm rot="18000000" flipH="1" flipV="1">
              <a:off x="4031103" y="3493742"/>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8" name="任意多边形 7"/>
          <p:cNvSpPr/>
          <p:nvPr/>
        </p:nvSpPr>
        <p:spPr>
          <a:xfrm flipH="1" flipV="1">
            <a:off x="1776104" y="2697458"/>
            <a:ext cx="282116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ln>
            <a:solidFill>
              <a:srgbClr val="202020"/>
            </a:solidFill>
          </a:ln>
        </p:spPr>
        <p:style>
          <a:lnRef idx="3">
            <a:schemeClr val="dk1"/>
          </a:lnRef>
          <a:fillRef idx="0">
            <a:schemeClr val="dk1"/>
          </a:fillRef>
          <a:effectRef idx="2">
            <a:schemeClr val="dk1"/>
          </a:effectRef>
          <a:fontRef idx="minor">
            <a:schemeClr val="tx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任意多边形 8"/>
          <p:cNvSpPr/>
          <p:nvPr/>
        </p:nvSpPr>
        <p:spPr>
          <a:xfrm flipH="1">
            <a:off x="1767996" y="4851947"/>
            <a:ext cx="2900597"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0" name="任意多边形 9"/>
          <p:cNvSpPr/>
          <p:nvPr/>
        </p:nvSpPr>
        <p:spPr>
          <a:xfrm flipV="1">
            <a:off x="7476141" y="2719686"/>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srgbClr val="080808"/>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任意多边形 10"/>
          <p:cNvSpPr/>
          <p:nvPr/>
        </p:nvSpPr>
        <p:spPr>
          <a:xfrm>
            <a:off x="7479285" y="4838835"/>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ln>
            <a:solidFill>
              <a:srgbClr val="202020"/>
            </a:solidFill>
          </a:ln>
        </p:spPr>
        <p:style>
          <a:lnRef idx="3">
            <a:schemeClr val="dk1"/>
          </a:lnRef>
          <a:fillRef idx="0">
            <a:schemeClr val="dk1"/>
          </a:fillRef>
          <a:effectRef idx="2">
            <a:schemeClr val="dk1"/>
          </a:effectRef>
          <a:fontRef idx="minor">
            <a:schemeClr val="tx1"/>
          </a:fontRef>
        </p:style>
        <p:txBody>
          <a:bodyPr lIns="121907" tIns="60953" rIns="121907" bIns="60953" rtlCol="0" anchor="ctr"/>
          <a:lstStyle/>
          <a:p>
            <a:pPr algn="ctr"/>
            <a:endParaRPr lang="zh-CN" altLang="en-US" sz="2400" b="1">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latin typeface="Noto Serif CJK SC" panose="02020400000000000000" pitchFamily="18" charset="-122"/>
              <a:ea typeface="FZHei-B01S" panose="02010601030101010101" pitchFamily="2" charset="-122"/>
              <a:sym typeface="Noto Serif CJK SC" panose="02020400000000000000" pitchFamily="18" charset="-122"/>
            </a:endParaRPr>
          </a:p>
        </p:txBody>
      </p:sp>
      <p:grpSp>
        <p:nvGrpSpPr>
          <p:cNvPr id="17" name="组合 1"/>
          <p:cNvGrpSpPr/>
          <p:nvPr/>
        </p:nvGrpSpPr>
        <p:grpSpPr>
          <a:xfrm>
            <a:off x="936625" y="1240154"/>
            <a:ext cx="3094990" cy="1275774"/>
            <a:chOff x="6382170" y="2174178"/>
            <a:chExt cx="1764007" cy="421704"/>
          </a:xfrm>
        </p:grpSpPr>
        <p:sp>
          <p:nvSpPr>
            <p:cNvPr id="18" name="TextBox 20"/>
            <p:cNvSpPr txBox="1"/>
            <p:nvPr/>
          </p:nvSpPr>
          <p:spPr bwMode="auto">
            <a:xfrm>
              <a:off x="6382170" y="2351771"/>
              <a:ext cx="1764007" cy="244111"/>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计时功能</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候选数</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p:txBody>
        </p:sp>
        <p:sp>
          <p:nvSpPr>
            <p:cNvPr id="19" name="TextBox 19"/>
            <p:cNvSpPr txBox="1">
              <a:spLocks noChangeArrowheads="1"/>
            </p:cNvSpPr>
            <p:nvPr/>
          </p:nvSpPr>
          <p:spPr bwMode="auto">
            <a:xfrm>
              <a:off x="6382171" y="2174178"/>
              <a:ext cx="1764006" cy="2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数独练习模块</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grpSp>
        <p:nvGrpSpPr>
          <p:cNvPr id="20" name="组合 1"/>
          <p:cNvGrpSpPr/>
          <p:nvPr/>
        </p:nvGrpSpPr>
        <p:grpSpPr>
          <a:xfrm>
            <a:off x="871220" y="4192269"/>
            <a:ext cx="3160395" cy="1064871"/>
            <a:chOff x="6382170" y="2167369"/>
            <a:chExt cx="1764007" cy="343040"/>
          </a:xfrm>
        </p:grpSpPr>
        <p:sp>
          <p:nvSpPr>
            <p:cNvPr id="21" name="TextBox 20"/>
            <p:cNvSpPr txBox="1"/>
            <p:nvPr/>
          </p:nvSpPr>
          <p:spPr bwMode="auto">
            <a:xfrm>
              <a:off x="6382170" y="2371717"/>
              <a:ext cx="1764007" cy="138692"/>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rPr>
                <a:t>创建房间</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endParaRPr>
            </a:p>
          </p:txBody>
        </p:sp>
        <p:sp>
          <p:nvSpPr>
            <p:cNvPr id="22" name="TextBox 19"/>
            <p:cNvSpPr txBox="1">
              <a:spLocks noChangeArrowheads="1"/>
            </p:cNvSpPr>
            <p:nvPr/>
          </p:nvSpPr>
          <p:spPr bwMode="auto">
            <a:xfrm>
              <a:off x="6382171" y="2167369"/>
              <a:ext cx="1764006" cy="20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rPr>
                <a:t>数独</a:t>
              </a:r>
              <a:r>
                <a:rPr lang="en-US"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rPr>
                <a:t>PK</a:t>
              </a:r>
              <a:endParaRPr lang="en-US"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endParaRPr>
            </a:p>
          </p:txBody>
        </p:sp>
      </p:grpSp>
      <p:grpSp>
        <p:nvGrpSpPr>
          <p:cNvPr id="23" name="组合 1"/>
          <p:cNvGrpSpPr/>
          <p:nvPr/>
        </p:nvGrpSpPr>
        <p:grpSpPr>
          <a:xfrm>
            <a:off x="8160385" y="1498601"/>
            <a:ext cx="2351405" cy="1036293"/>
            <a:chOff x="6382171" y="2150338"/>
            <a:chExt cx="1764007" cy="394217"/>
          </a:xfrm>
        </p:grpSpPr>
        <p:sp>
          <p:nvSpPr>
            <p:cNvPr id="24" name="TextBox 20"/>
            <p:cNvSpPr txBox="1"/>
            <p:nvPr/>
          </p:nvSpPr>
          <p:spPr bwMode="auto">
            <a:xfrm>
              <a:off x="6382171" y="2380777"/>
              <a:ext cx="1764007" cy="16377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rPr>
                <a:t>类型划分</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endParaRPr>
            </a:p>
          </p:txBody>
        </p:sp>
        <p:sp>
          <p:nvSpPr>
            <p:cNvPr id="25" name="TextBox 19"/>
            <p:cNvSpPr txBox="1">
              <a:spLocks noChangeArrowheads="1"/>
            </p:cNvSpPr>
            <p:nvPr/>
          </p:nvSpPr>
          <p:spPr bwMode="auto">
            <a:xfrm>
              <a:off x="6382172" y="2150338"/>
              <a:ext cx="1764006" cy="24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数独题目</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grpSp>
        <p:nvGrpSpPr>
          <p:cNvPr id="26" name="组合 1"/>
          <p:cNvGrpSpPr/>
          <p:nvPr/>
        </p:nvGrpSpPr>
        <p:grpSpPr>
          <a:xfrm>
            <a:off x="8170301" y="4192270"/>
            <a:ext cx="2351894" cy="1090310"/>
            <a:chOff x="6382172" y="2120525"/>
            <a:chExt cx="1764190" cy="444186"/>
          </a:xfrm>
        </p:grpSpPr>
        <p:sp>
          <p:nvSpPr>
            <p:cNvPr id="27" name="TextBox 20"/>
            <p:cNvSpPr txBox="1"/>
            <p:nvPr/>
          </p:nvSpPr>
          <p:spPr bwMode="auto">
            <a:xfrm>
              <a:off x="6382355" y="2389316"/>
              <a:ext cx="1764007" cy="175395"/>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解题过程</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p:txBody>
        </p:sp>
        <p:sp>
          <p:nvSpPr>
            <p:cNvPr id="28" name="TextBox 19"/>
            <p:cNvSpPr txBox="1">
              <a:spLocks noChangeArrowheads="1"/>
            </p:cNvSpPr>
            <p:nvPr/>
          </p:nvSpPr>
          <p:spPr bwMode="auto">
            <a:xfrm>
              <a:off x="6382172" y="2120525"/>
              <a:ext cx="1764006" cy="26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数独录像</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sp>
        <p:nvSpPr>
          <p:cNvPr id="29" name="TextBox 19"/>
          <p:cNvSpPr txBox="1">
            <a:spLocks noChangeArrowheads="1"/>
          </p:cNvSpPr>
          <p:nvPr/>
        </p:nvSpPr>
        <p:spPr bwMode="auto">
          <a:xfrm>
            <a:off x="5043170" y="3788410"/>
            <a:ext cx="211645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81" tIns="62191" rIns="124381" bIns="62191"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latin typeface="方正黑体简体" panose="02010601030101010101" pitchFamily="2" charset="-122"/>
                <a:ea typeface="方正黑体简体" panose="02010601030101010101" pitchFamily="2" charset="-122"/>
                <a:sym typeface="Noto Serif CJK SC" panose="02020400000000000000" pitchFamily="18" charset="-122"/>
              </a:rPr>
              <a:t>oubk.com</a:t>
            </a:r>
            <a:endParaRPr lang="zh-CN" altLang="en-US" sz="24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31" name="文本框 3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已有网站分析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78020" y="2277110"/>
            <a:ext cx="3235325" cy="3237230"/>
            <a:chOff x="4478215" y="2276872"/>
            <a:chExt cx="3235575" cy="3237048"/>
          </a:xfrm>
        </p:grpSpPr>
        <p:sp>
          <p:nvSpPr>
            <p:cNvPr id="4" name="Freeform 7"/>
            <p:cNvSpPr/>
            <p:nvPr/>
          </p:nvSpPr>
          <p:spPr bwMode="auto">
            <a:xfrm>
              <a:off x="4478215" y="3159611"/>
              <a:ext cx="1618304" cy="2354309"/>
            </a:xfrm>
            <a:custGeom>
              <a:avLst/>
              <a:gdLst>
                <a:gd name="T0" fmla="*/ 0 w 662"/>
                <a:gd name="T1" fmla="*/ 963 h 963"/>
                <a:gd name="T2" fmla="*/ 662 w 662"/>
                <a:gd name="T3" fmla="*/ 963 h 963"/>
                <a:gd name="T4" fmla="*/ 662 w 662"/>
                <a:gd name="T5" fmla="*/ 710 h 963"/>
                <a:gd name="T6" fmla="*/ 551 w 662"/>
                <a:gd name="T7" fmla="*/ 723 h 963"/>
                <a:gd name="T8" fmla="*/ 521 w 662"/>
                <a:gd name="T9" fmla="*/ 738 h 963"/>
                <a:gd name="T10" fmla="*/ 476 w 662"/>
                <a:gd name="T11" fmla="*/ 747 h 963"/>
                <a:gd name="T12" fmla="*/ 361 w 662"/>
                <a:gd name="T13" fmla="*/ 632 h 963"/>
                <a:gd name="T14" fmla="*/ 476 w 662"/>
                <a:gd name="T15" fmla="*/ 517 h 963"/>
                <a:gd name="T16" fmla="*/ 519 w 662"/>
                <a:gd name="T17" fmla="*/ 525 h 963"/>
                <a:gd name="T18" fmla="*/ 554 w 662"/>
                <a:gd name="T19" fmla="*/ 543 h 963"/>
                <a:gd name="T20" fmla="*/ 662 w 662"/>
                <a:gd name="T21" fmla="*/ 554 h 963"/>
                <a:gd name="T22" fmla="*/ 662 w 662"/>
                <a:gd name="T23" fmla="*/ 301 h 963"/>
                <a:gd name="T24" fmla="*/ 409 w 662"/>
                <a:gd name="T25" fmla="*/ 301 h 963"/>
                <a:gd name="T26" fmla="*/ 421 w 662"/>
                <a:gd name="T27" fmla="*/ 193 h 963"/>
                <a:gd name="T28" fmla="*/ 438 w 662"/>
                <a:gd name="T29" fmla="*/ 158 h 963"/>
                <a:gd name="T30" fmla="*/ 446 w 662"/>
                <a:gd name="T31" fmla="*/ 115 h 963"/>
                <a:gd name="T32" fmla="*/ 331 w 662"/>
                <a:gd name="T33" fmla="*/ 0 h 963"/>
                <a:gd name="T34" fmla="*/ 216 w 662"/>
                <a:gd name="T35" fmla="*/ 115 h 963"/>
                <a:gd name="T36" fmla="*/ 225 w 662"/>
                <a:gd name="T37" fmla="*/ 160 h 963"/>
                <a:gd name="T38" fmla="*/ 240 w 662"/>
                <a:gd name="T39" fmla="*/ 189 h 963"/>
                <a:gd name="T40" fmla="*/ 253 w 662"/>
                <a:gd name="T41" fmla="*/ 301 h 963"/>
                <a:gd name="T42" fmla="*/ 0 w 662"/>
                <a:gd name="T43" fmla="*/ 301 h 963"/>
                <a:gd name="T44" fmla="*/ 0 w 662"/>
                <a:gd name="T45"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0" y="963"/>
                  </a:moveTo>
                  <a:cubicBezTo>
                    <a:pt x="662" y="963"/>
                    <a:pt x="662" y="963"/>
                    <a:pt x="662" y="963"/>
                  </a:cubicBezTo>
                  <a:cubicBezTo>
                    <a:pt x="662" y="710"/>
                    <a:pt x="662" y="710"/>
                    <a:pt x="662" y="710"/>
                  </a:cubicBezTo>
                  <a:cubicBezTo>
                    <a:pt x="627" y="698"/>
                    <a:pt x="581" y="710"/>
                    <a:pt x="551" y="723"/>
                  </a:cubicBezTo>
                  <a:cubicBezTo>
                    <a:pt x="540" y="727"/>
                    <a:pt x="531" y="734"/>
                    <a:pt x="521" y="738"/>
                  </a:cubicBezTo>
                  <a:cubicBezTo>
                    <a:pt x="507" y="744"/>
                    <a:pt x="492" y="747"/>
                    <a:pt x="476" y="747"/>
                  </a:cubicBezTo>
                  <a:cubicBezTo>
                    <a:pt x="413" y="747"/>
                    <a:pt x="361" y="696"/>
                    <a:pt x="361" y="632"/>
                  </a:cubicBezTo>
                  <a:cubicBezTo>
                    <a:pt x="361" y="568"/>
                    <a:pt x="413" y="517"/>
                    <a:pt x="476" y="517"/>
                  </a:cubicBezTo>
                  <a:cubicBezTo>
                    <a:pt x="491" y="517"/>
                    <a:pt x="506" y="520"/>
                    <a:pt x="519" y="525"/>
                  </a:cubicBezTo>
                  <a:cubicBezTo>
                    <a:pt x="531" y="530"/>
                    <a:pt x="542" y="538"/>
                    <a:pt x="554" y="543"/>
                  </a:cubicBezTo>
                  <a:cubicBezTo>
                    <a:pt x="585" y="555"/>
                    <a:pt x="629" y="565"/>
                    <a:pt x="662" y="554"/>
                  </a:cubicBezTo>
                  <a:cubicBezTo>
                    <a:pt x="662" y="301"/>
                    <a:pt x="662" y="301"/>
                    <a:pt x="662" y="301"/>
                  </a:cubicBezTo>
                  <a:cubicBezTo>
                    <a:pt x="409" y="301"/>
                    <a:pt x="409" y="301"/>
                    <a:pt x="409" y="301"/>
                  </a:cubicBezTo>
                  <a:cubicBezTo>
                    <a:pt x="398" y="268"/>
                    <a:pt x="408" y="223"/>
                    <a:pt x="421" y="193"/>
                  </a:cubicBezTo>
                  <a:cubicBezTo>
                    <a:pt x="426" y="181"/>
                    <a:pt x="433" y="170"/>
                    <a:pt x="438" y="158"/>
                  </a:cubicBezTo>
                  <a:cubicBezTo>
                    <a:pt x="444" y="145"/>
                    <a:pt x="446" y="130"/>
                    <a:pt x="446" y="115"/>
                  </a:cubicBezTo>
                  <a:cubicBezTo>
                    <a:pt x="446" y="52"/>
                    <a:pt x="395" y="0"/>
                    <a:pt x="331" y="0"/>
                  </a:cubicBezTo>
                  <a:cubicBezTo>
                    <a:pt x="268" y="0"/>
                    <a:pt x="216" y="52"/>
                    <a:pt x="216" y="115"/>
                  </a:cubicBezTo>
                  <a:cubicBezTo>
                    <a:pt x="216" y="131"/>
                    <a:pt x="219" y="146"/>
                    <a:pt x="225" y="160"/>
                  </a:cubicBezTo>
                  <a:cubicBezTo>
                    <a:pt x="229" y="170"/>
                    <a:pt x="236" y="179"/>
                    <a:pt x="240" y="189"/>
                  </a:cubicBezTo>
                  <a:cubicBezTo>
                    <a:pt x="253" y="220"/>
                    <a:pt x="265" y="266"/>
                    <a:pt x="253" y="301"/>
                  </a:cubicBezTo>
                  <a:cubicBezTo>
                    <a:pt x="0" y="301"/>
                    <a:pt x="0" y="301"/>
                    <a:pt x="0" y="301"/>
                  </a:cubicBezTo>
                  <a:lnTo>
                    <a:pt x="0" y="963"/>
                  </a:lnTo>
                  <a:close/>
                </a:path>
              </a:pathLst>
            </a:custGeom>
            <a:solidFill>
              <a:schemeClr val="tx2">
                <a:lumMod val="40000"/>
                <a:lumOff val="60000"/>
              </a:schemeClr>
            </a:solidFill>
            <a:ln w="28575" cap="flat">
              <a:solidFill>
                <a:schemeClr val="bg1"/>
              </a:solidFill>
              <a:prstDash val="solid"/>
              <a:miter lim="800000"/>
            </a:ln>
          </p:spPr>
          <p:txBody>
            <a:bodyPr vert="horz" wrap="square" lIns="179980" tIns="1331856"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O</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Freeform 8"/>
            <p:cNvSpPr/>
            <p:nvPr/>
          </p:nvSpPr>
          <p:spPr bwMode="auto">
            <a:xfrm>
              <a:off x="4478215" y="2276873"/>
              <a:ext cx="2353992" cy="1618523"/>
            </a:xfrm>
            <a:custGeom>
              <a:avLst/>
              <a:gdLst>
                <a:gd name="T0" fmla="*/ 0 w 963"/>
                <a:gd name="T1" fmla="*/ 0 h 662"/>
                <a:gd name="T2" fmla="*/ 0 w 963"/>
                <a:gd name="T3" fmla="*/ 662 h 662"/>
                <a:gd name="T4" fmla="*/ 253 w 963"/>
                <a:gd name="T5" fmla="*/ 662 h 662"/>
                <a:gd name="T6" fmla="*/ 240 w 963"/>
                <a:gd name="T7" fmla="*/ 550 h 662"/>
                <a:gd name="T8" fmla="*/ 225 w 963"/>
                <a:gd name="T9" fmla="*/ 521 h 662"/>
                <a:gd name="T10" fmla="*/ 216 w 963"/>
                <a:gd name="T11" fmla="*/ 476 h 662"/>
                <a:gd name="T12" fmla="*/ 331 w 963"/>
                <a:gd name="T13" fmla="*/ 361 h 662"/>
                <a:gd name="T14" fmla="*/ 446 w 963"/>
                <a:gd name="T15" fmla="*/ 476 h 662"/>
                <a:gd name="T16" fmla="*/ 438 w 963"/>
                <a:gd name="T17" fmla="*/ 519 h 662"/>
                <a:gd name="T18" fmla="*/ 421 w 963"/>
                <a:gd name="T19" fmla="*/ 554 h 662"/>
                <a:gd name="T20" fmla="*/ 409 w 963"/>
                <a:gd name="T21" fmla="*/ 662 h 662"/>
                <a:gd name="T22" fmla="*/ 662 w 963"/>
                <a:gd name="T23" fmla="*/ 662 h 662"/>
                <a:gd name="T24" fmla="*/ 662 w 963"/>
                <a:gd name="T25" fmla="*/ 409 h 662"/>
                <a:gd name="T26" fmla="*/ 770 w 963"/>
                <a:gd name="T27" fmla="*/ 421 h 662"/>
                <a:gd name="T28" fmla="*/ 806 w 963"/>
                <a:gd name="T29" fmla="*/ 438 h 662"/>
                <a:gd name="T30" fmla="*/ 848 w 963"/>
                <a:gd name="T31" fmla="*/ 446 h 662"/>
                <a:gd name="T32" fmla="*/ 963 w 963"/>
                <a:gd name="T33" fmla="*/ 331 h 662"/>
                <a:gd name="T34" fmla="*/ 848 w 963"/>
                <a:gd name="T35" fmla="*/ 216 h 662"/>
                <a:gd name="T36" fmla="*/ 804 w 963"/>
                <a:gd name="T37" fmla="*/ 225 h 662"/>
                <a:gd name="T38" fmla="*/ 774 w 963"/>
                <a:gd name="T39" fmla="*/ 240 h 662"/>
                <a:gd name="T40" fmla="*/ 662 w 963"/>
                <a:gd name="T41" fmla="*/ 253 h 662"/>
                <a:gd name="T42" fmla="*/ 662 w 963"/>
                <a:gd name="T43" fmla="*/ 0 h 662"/>
                <a:gd name="T44" fmla="*/ 0 w 963"/>
                <a:gd name="T4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0" y="0"/>
                  </a:moveTo>
                  <a:cubicBezTo>
                    <a:pt x="0" y="662"/>
                    <a:pt x="0" y="662"/>
                    <a:pt x="0" y="662"/>
                  </a:cubicBezTo>
                  <a:cubicBezTo>
                    <a:pt x="253" y="662"/>
                    <a:pt x="253" y="662"/>
                    <a:pt x="253" y="662"/>
                  </a:cubicBezTo>
                  <a:cubicBezTo>
                    <a:pt x="265" y="627"/>
                    <a:pt x="253" y="581"/>
                    <a:pt x="240" y="550"/>
                  </a:cubicBezTo>
                  <a:cubicBezTo>
                    <a:pt x="236" y="540"/>
                    <a:pt x="229" y="531"/>
                    <a:pt x="225" y="521"/>
                  </a:cubicBezTo>
                  <a:cubicBezTo>
                    <a:pt x="219" y="507"/>
                    <a:pt x="216" y="492"/>
                    <a:pt x="216" y="476"/>
                  </a:cubicBezTo>
                  <a:cubicBezTo>
                    <a:pt x="216" y="413"/>
                    <a:pt x="268" y="361"/>
                    <a:pt x="331" y="361"/>
                  </a:cubicBezTo>
                  <a:cubicBezTo>
                    <a:pt x="395" y="361"/>
                    <a:pt x="446" y="413"/>
                    <a:pt x="446" y="476"/>
                  </a:cubicBezTo>
                  <a:cubicBezTo>
                    <a:pt x="446" y="491"/>
                    <a:pt x="444" y="506"/>
                    <a:pt x="438" y="519"/>
                  </a:cubicBezTo>
                  <a:cubicBezTo>
                    <a:pt x="433" y="531"/>
                    <a:pt x="426" y="542"/>
                    <a:pt x="421" y="554"/>
                  </a:cubicBezTo>
                  <a:cubicBezTo>
                    <a:pt x="408" y="584"/>
                    <a:pt x="398" y="629"/>
                    <a:pt x="409" y="662"/>
                  </a:cubicBezTo>
                  <a:cubicBezTo>
                    <a:pt x="662" y="662"/>
                    <a:pt x="662" y="662"/>
                    <a:pt x="662" y="662"/>
                  </a:cubicBezTo>
                  <a:cubicBezTo>
                    <a:pt x="662" y="409"/>
                    <a:pt x="662" y="409"/>
                    <a:pt x="662" y="409"/>
                  </a:cubicBezTo>
                  <a:cubicBezTo>
                    <a:pt x="696" y="398"/>
                    <a:pt x="740" y="408"/>
                    <a:pt x="770" y="421"/>
                  </a:cubicBezTo>
                  <a:cubicBezTo>
                    <a:pt x="783" y="426"/>
                    <a:pt x="793" y="433"/>
                    <a:pt x="806" y="438"/>
                  </a:cubicBezTo>
                  <a:cubicBezTo>
                    <a:pt x="819" y="444"/>
                    <a:pt x="833" y="446"/>
                    <a:pt x="848" y="446"/>
                  </a:cubicBezTo>
                  <a:cubicBezTo>
                    <a:pt x="912" y="446"/>
                    <a:pt x="963" y="395"/>
                    <a:pt x="963" y="331"/>
                  </a:cubicBezTo>
                  <a:cubicBezTo>
                    <a:pt x="963" y="268"/>
                    <a:pt x="912" y="216"/>
                    <a:pt x="848" y="216"/>
                  </a:cubicBezTo>
                  <a:cubicBezTo>
                    <a:pt x="832" y="216"/>
                    <a:pt x="817" y="219"/>
                    <a:pt x="804" y="225"/>
                  </a:cubicBezTo>
                  <a:cubicBezTo>
                    <a:pt x="793" y="229"/>
                    <a:pt x="784" y="236"/>
                    <a:pt x="774" y="240"/>
                  </a:cubicBezTo>
                  <a:cubicBezTo>
                    <a:pt x="743" y="253"/>
                    <a:pt x="697" y="265"/>
                    <a:pt x="662" y="253"/>
                  </a:cubicBezTo>
                  <a:cubicBezTo>
                    <a:pt x="662" y="0"/>
                    <a:pt x="662" y="0"/>
                    <a:pt x="662" y="0"/>
                  </a:cubicBezTo>
                  <a:lnTo>
                    <a:pt x="0" y="0"/>
                  </a:lnTo>
                  <a:close/>
                </a:path>
              </a:pathLst>
            </a:custGeom>
            <a:solidFill>
              <a:schemeClr val="accent1">
                <a:lumMod val="60000"/>
                <a:lumOff val="40000"/>
              </a:schemeClr>
            </a:solidFill>
            <a:ln w="28575" cap="flat">
              <a:solidFill>
                <a:schemeClr val="bg1"/>
              </a:solidFill>
              <a:prstDash val="solid"/>
              <a:miter lim="800000"/>
            </a:ln>
          </p:spPr>
          <p:txBody>
            <a:bodyPr vert="horz" wrap="square" lIns="575937" tIns="179980"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S</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Freeform 9"/>
            <p:cNvSpPr/>
            <p:nvPr/>
          </p:nvSpPr>
          <p:spPr bwMode="auto">
            <a:xfrm>
              <a:off x="6096519" y="2276872"/>
              <a:ext cx="1617271" cy="2354309"/>
            </a:xfrm>
            <a:custGeom>
              <a:avLst/>
              <a:gdLst>
                <a:gd name="T0" fmla="*/ 662 w 662"/>
                <a:gd name="T1" fmla="*/ 0 h 963"/>
                <a:gd name="T2" fmla="*/ 0 w 662"/>
                <a:gd name="T3" fmla="*/ 0 h 963"/>
                <a:gd name="T4" fmla="*/ 0 w 662"/>
                <a:gd name="T5" fmla="*/ 253 h 963"/>
                <a:gd name="T6" fmla="*/ 112 w 662"/>
                <a:gd name="T7" fmla="*/ 240 h 963"/>
                <a:gd name="T8" fmla="*/ 142 w 662"/>
                <a:gd name="T9" fmla="*/ 225 h 963"/>
                <a:gd name="T10" fmla="*/ 186 w 662"/>
                <a:gd name="T11" fmla="*/ 216 h 963"/>
                <a:gd name="T12" fmla="*/ 301 w 662"/>
                <a:gd name="T13" fmla="*/ 331 h 963"/>
                <a:gd name="T14" fmla="*/ 186 w 662"/>
                <a:gd name="T15" fmla="*/ 446 h 963"/>
                <a:gd name="T16" fmla="*/ 144 w 662"/>
                <a:gd name="T17" fmla="*/ 438 h 963"/>
                <a:gd name="T18" fmla="*/ 108 w 662"/>
                <a:gd name="T19" fmla="*/ 421 h 963"/>
                <a:gd name="T20" fmla="*/ 0 w 662"/>
                <a:gd name="T21" fmla="*/ 409 h 963"/>
                <a:gd name="T22" fmla="*/ 0 w 662"/>
                <a:gd name="T23" fmla="*/ 662 h 963"/>
                <a:gd name="T24" fmla="*/ 253 w 662"/>
                <a:gd name="T25" fmla="*/ 662 h 963"/>
                <a:gd name="T26" fmla="*/ 242 w 662"/>
                <a:gd name="T27" fmla="*/ 770 h 963"/>
                <a:gd name="T28" fmla="*/ 224 w 662"/>
                <a:gd name="T29" fmla="*/ 806 h 963"/>
                <a:gd name="T30" fmla="*/ 216 w 662"/>
                <a:gd name="T31" fmla="*/ 848 h 963"/>
                <a:gd name="T32" fmla="*/ 331 w 662"/>
                <a:gd name="T33" fmla="*/ 963 h 963"/>
                <a:gd name="T34" fmla="*/ 446 w 662"/>
                <a:gd name="T35" fmla="*/ 848 h 963"/>
                <a:gd name="T36" fmla="*/ 437 w 662"/>
                <a:gd name="T37" fmla="*/ 804 h 963"/>
                <a:gd name="T38" fmla="*/ 422 w 662"/>
                <a:gd name="T39" fmla="*/ 774 h 963"/>
                <a:gd name="T40" fmla="*/ 409 w 662"/>
                <a:gd name="T41" fmla="*/ 662 h 963"/>
                <a:gd name="T42" fmla="*/ 662 w 662"/>
                <a:gd name="T43" fmla="*/ 662 h 963"/>
                <a:gd name="T44" fmla="*/ 662 w 662"/>
                <a:gd name="T4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662" y="0"/>
                  </a:moveTo>
                  <a:cubicBezTo>
                    <a:pt x="0" y="0"/>
                    <a:pt x="0" y="0"/>
                    <a:pt x="0" y="0"/>
                  </a:cubicBezTo>
                  <a:cubicBezTo>
                    <a:pt x="0" y="253"/>
                    <a:pt x="0" y="253"/>
                    <a:pt x="0" y="253"/>
                  </a:cubicBezTo>
                  <a:cubicBezTo>
                    <a:pt x="35" y="265"/>
                    <a:pt x="81" y="253"/>
                    <a:pt x="112" y="240"/>
                  </a:cubicBezTo>
                  <a:cubicBezTo>
                    <a:pt x="122" y="236"/>
                    <a:pt x="131" y="229"/>
                    <a:pt x="142" y="225"/>
                  </a:cubicBezTo>
                  <a:cubicBezTo>
                    <a:pt x="155" y="219"/>
                    <a:pt x="170" y="216"/>
                    <a:pt x="186" y="216"/>
                  </a:cubicBezTo>
                  <a:cubicBezTo>
                    <a:pt x="250" y="216"/>
                    <a:pt x="301" y="268"/>
                    <a:pt x="301" y="331"/>
                  </a:cubicBezTo>
                  <a:cubicBezTo>
                    <a:pt x="301" y="395"/>
                    <a:pt x="250" y="446"/>
                    <a:pt x="186" y="446"/>
                  </a:cubicBezTo>
                  <a:cubicBezTo>
                    <a:pt x="171" y="446"/>
                    <a:pt x="157" y="444"/>
                    <a:pt x="144" y="438"/>
                  </a:cubicBezTo>
                  <a:cubicBezTo>
                    <a:pt x="131" y="433"/>
                    <a:pt x="121" y="426"/>
                    <a:pt x="108" y="421"/>
                  </a:cubicBezTo>
                  <a:cubicBezTo>
                    <a:pt x="78" y="408"/>
                    <a:pt x="34" y="398"/>
                    <a:pt x="0" y="409"/>
                  </a:cubicBezTo>
                  <a:cubicBezTo>
                    <a:pt x="0" y="662"/>
                    <a:pt x="0" y="662"/>
                    <a:pt x="0" y="662"/>
                  </a:cubicBezTo>
                  <a:cubicBezTo>
                    <a:pt x="253" y="662"/>
                    <a:pt x="253" y="662"/>
                    <a:pt x="253" y="662"/>
                  </a:cubicBezTo>
                  <a:cubicBezTo>
                    <a:pt x="265" y="696"/>
                    <a:pt x="254" y="740"/>
                    <a:pt x="242" y="770"/>
                  </a:cubicBezTo>
                  <a:cubicBezTo>
                    <a:pt x="237" y="783"/>
                    <a:pt x="229" y="793"/>
                    <a:pt x="224" y="806"/>
                  </a:cubicBezTo>
                  <a:cubicBezTo>
                    <a:pt x="219" y="819"/>
                    <a:pt x="216" y="833"/>
                    <a:pt x="216" y="848"/>
                  </a:cubicBezTo>
                  <a:cubicBezTo>
                    <a:pt x="216" y="912"/>
                    <a:pt x="268" y="963"/>
                    <a:pt x="331" y="963"/>
                  </a:cubicBezTo>
                  <a:cubicBezTo>
                    <a:pt x="395" y="963"/>
                    <a:pt x="446" y="912"/>
                    <a:pt x="446" y="848"/>
                  </a:cubicBezTo>
                  <a:cubicBezTo>
                    <a:pt x="446" y="832"/>
                    <a:pt x="443" y="817"/>
                    <a:pt x="437" y="804"/>
                  </a:cubicBezTo>
                  <a:cubicBezTo>
                    <a:pt x="433" y="793"/>
                    <a:pt x="426" y="784"/>
                    <a:pt x="422" y="774"/>
                  </a:cubicBezTo>
                  <a:cubicBezTo>
                    <a:pt x="409" y="743"/>
                    <a:pt x="397" y="697"/>
                    <a:pt x="409" y="662"/>
                  </a:cubicBezTo>
                  <a:cubicBezTo>
                    <a:pt x="662" y="662"/>
                    <a:pt x="662" y="662"/>
                    <a:pt x="662" y="662"/>
                  </a:cubicBezTo>
                  <a:lnTo>
                    <a:pt x="662" y="0"/>
                  </a:lnTo>
                  <a:close/>
                </a:path>
              </a:pathLst>
            </a:custGeom>
            <a:solidFill>
              <a:schemeClr val="accent1">
                <a:lumMod val="75000"/>
              </a:schemeClr>
            </a:solidFill>
            <a:ln w="28575" cap="flat">
              <a:solidFill>
                <a:schemeClr val="bg1"/>
              </a:solidFill>
              <a:prstDash val="solid"/>
              <a:miter lim="800000"/>
            </a:ln>
          </p:spPr>
          <p:txBody>
            <a:bodyPr vert="horz" wrap="square" lIns="935897" tIns="539941"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W</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Freeform 10"/>
            <p:cNvSpPr/>
            <p:nvPr/>
          </p:nvSpPr>
          <p:spPr bwMode="auto">
            <a:xfrm>
              <a:off x="5360832" y="3895397"/>
              <a:ext cx="2352957" cy="1618523"/>
            </a:xfrm>
            <a:custGeom>
              <a:avLst/>
              <a:gdLst>
                <a:gd name="T0" fmla="*/ 963 w 963"/>
                <a:gd name="T1" fmla="*/ 662 h 662"/>
                <a:gd name="T2" fmla="*/ 963 w 963"/>
                <a:gd name="T3" fmla="*/ 0 h 662"/>
                <a:gd name="T4" fmla="*/ 710 w 963"/>
                <a:gd name="T5" fmla="*/ 0 h 662"/>
                <a:gd name="T6" fmla="*/ 723 w 963"/>
                <a:gd name="T7" fmla="*/ 112 h 662"/>
                <a:gd name="T8" fmla="*/ 738 w 963"/>
                <a:gd name="T9" fmla="*/ 142 h 662"/>
                <a:gd name="T10" fmla="*/ 747 w 963"/>
                <a:gd name="T11" fmla="*/ 186 h 662"/>
                <a:gd name="T12" fmla="*/ 632 w 963"/>
                <a:gd name="T13" fmla="*/ 301 h 662"/>
                <a:gd name="T14" fmla="*/ 517 w 963"/>
                <a:gd name="T15" fmla="*/ 186 h 662"/>
                <a:gd name="T16" fmla="*/ 525 w 963"/>
                <a:gd name="T17" fmla="*/ 144 h 662"/>
                <a:gd name="T18" fmla="*/ 543 w 963"/>
                <a:gd name="T19" fmla="*/ 108 h 662"/>
                <a:gd name="T20" fmla="*/ 554 w 963"/>
                <a:gd name="T21" fmla="*/ 0 h 662"/>
                <a:gd name="T22" fmla="*/ 301 w 963"/>
                <a:gd name="T23" fmla="*/ 0 h 662"/>
                <a:gd name="T24" fmla="*/ 301 w 963"/>
                <a:gd name="T25" fmla="*/ 253 h 662"/>
                <a:gd name="T26" fmla="*/ 193 w 963"/>
                <a:gd name="T27" fmla="*/ 242 h 662"/>
                <a:gd name="T28" fmla="*/ 158 w 963"/>
                <a:gd name="T29" fmla="*/ 224 h 662"/>
                <a:gd name="T30" fmla="*/ 115 w 963"/>
                <a:gd name="T31" fmla="*/ 216 h 662"/>
                <a:gd name="T32" fmla="*/ 0 w 963"/>
                <a:gd name="T33" fmla="*/ 331 h 662"/>
                <a:gd name="T34" fmla="*/ 115 w 963"/>
                <a:gd name="T35" fmla="*/ 446 h 662"/>
                <a:gd name="T36" fmla="*/ 160 w 963"/>
                <a:gd name="T37" fmla="*/ 437 h 662"/>
                <a:gd name="T38" fmla="*/ 190 w 963"/>
                <a:gd name="T39" fmla="*/ 422 h 662"/>
                <a:gd name="T40" fmla="*/ 301 w 963"/>
                <a:gd name="T41" fmla="*/ 409 h 662"/>
                <a:gd name="T42" fmla="*/ 301 w 963"/>
                <a:gd name="T43" fmla="*/ 662 h 662"/>
                <a:gd name="T44" fmla="*/ 963 w 963"/>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963" y="662"/>
                  </a:moveTo>
                  <a:cubicBezTo>
                    <a:pt x="963" y="0"/>
                    <a:pt x="963" y="0"/>
                    <a:pt x="963" y="0"/>
                  </a:cubicBezTo>
                  <a:cubicBezTo>
                    <a:pt x="710" y="0"/>
                    <a:pt x="710" y="0"/>
                    <a:pt x="710" y="0"/>
                  </a:cubicBezTo>
                  <a:cubicBezTo>
                    <a:pt x="698" y="35"/>
                    <a:pt x="710" y="81"/>
                    <a:pt x="723" y="112"/>
                  </a:cubicBezTo>
                  <a:cubicBezTo>
                    <a:pt x="727" y="122"/>
                    <a:pt x="734" y="131"/>
                    <a:pt x="738" y="142"/>
                  </a:cubicBezTo>
                  <a:cubicBezTo>
                    <a:pt x="744" y="155"/>
                    <a:pt x="747" y="170"/>
                    <a:pt x="747" y="186"/>
                  </a:cubicBezTo>
                  <a:cubicBezTo>
                    <a:pt x="747" y="250"/>
                    <a:pt x="696" y="301"/>
                    <a:pt x="632" y="301"/>
                  </a:cubicBezTo>
                  <a:cubicBezTo>
                    <a:pt x="569" y="301"/>
                    <a:pt x="517" y="250"/>
                    <a:pt x="517" y="186"/>
                  </a:cubicBezTo>
                  <a:cubicBezTo>
                    <a:pt x="517" y="171"/>
                    <a:pt x="520" y="157"/>
                    <a:pt x="525" y="144"/>
                  </a:cubicBezTo>
                  <a:cubicBezTo>
                    <a:pt x="530" y="131"/>
                    <a:pt x="538" y="121"/>
                    <a:pt x="543" y="108"/>
                  </a:cubicBezTo>
                  <a:cubicBezTo>
                    <a:pt x="555" y="78"/>
                    <a:pt x="566" y="34"/>
                    <a:pt x="554" y="0"/>
                  </a:cubicBezTo>
                  <a:cubicBezTo>
                    <a:pt x="301" y="0"/>
                    <a:pt x="301" y="0"/>
                    <a:pt x="301" y="0"/>
                  </a:cubicBezTo>
                  <a:cubicBezTo>
                    <a:pt x="301" y="253"/>
                    <a:pt x="301" y="253"/>
                    <a:pt x="301" y="253"/>
                  </a:cubicBezTo>
                  <a:cubicBezTo>
                    <a:pt x="268" y="264"/>
                    <a:pt x="224" y="254"/>
                    <a:pt x="193" y="242"/>
                  </a:cubicBezTo>
                  <a:cubicBezTo>
                    <a:pt x="181" y="237"/>
                    <a:pt x="170" y="229"/>
                    <a:pt x="158" y="224"/>
                  </a:cubicBezTo>
                  <a:cubicBezTo>
                    <a:pt x="145" y="219"/>
                    <a:pt x="130" y="216"/>
                    <a:pt x="115" y="216"/>
                  </a:cubicBezTo>
                  <a:cubicBezTo>
                    <a:pt x="52" y="216"/>
                    <a:pt x="0" y="267"/>
                    <a:pt x="0" y="331"/>
                  </a:cubicBezTo>
                  <a:cubicBezTo>
                    <a:pt x="0" y="395"/>
                    <a:pt x="52" y="446"/>
                    <a:pt x="115" y="446"/>
                  </a:cubicBezTo>
                  <a:cubicBezTo>
                    <a:pt x="131" y="446"/>
                    <a:pt x="146" y="443"/>
                    <a:pt x="160" y="437"/>
                  </a:cubicBezTo>
                  <a:cubicBezTo>
                    <a:pt x="170" y="433"/>
                    <a:pt x="179" y="426"/>
                    <a:pt x="190" y="422"/>
                  </a:cubicBezTo>
                  <a:cubicBezTo>
                    <a:pt x="220" y="409"/>
                    <a:pt x="266" y="397"/>
                    <a:pt x="301" y="409"/>
                  </a:cubicBezTo>
                  <a:cubicBezTo>
                    <a:pt x="301" y="662"/>
                    <a:pt x="301" y="662"/>
                    <a:pt x="301" y="662"/>
                  </a:cubicBezTo>
                  <a:lnTo>
                    <a:pt x="963" y="662"/>
                  </a:lnTo>
                  <a:close/>
                </a:path>
              </a:pathLst>
            </a:custGeom>
            <a:solidFill>
              <a:schemeClr val="bg2">
                <a:lumMod val="90000"/>
              </a:schemeClr>
            </a:solidFill>
            <a:ln w="28575" cap="flat">
              <a:solidFill>
                <a:schemeClr val="bg1"/>
              </a:solidFill>
              <a:prstDash val="solid"/>
              <a:miter lim="800000"/>
            </a:ln>
          </p:spPr>
          <p:txBody>
            <a:bodyPr vert="horz" wrap="square" lIns="1295859" tIns="971895" rIns="89991" bIns="4679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T</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15" name="Rectangle 32"/>
          <p:cNvSpPr>
            <a:spLocks noChangeArrowheads="1"/>
          </p:cNvSpPr>
          <p:nvPr/>
        </p:nvSpPr>
        <p:spPr bwMode="auto">
          <a:xfrm>
            <a:off x="1185545" y="1772920"/>
            <a:ext cx="128714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strengths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6" name="Rectangle 33"/>
          <p:cNvSpPr>
            <a:spLocks noChangeArrowheads="1"/>
          </p:cNvSpPr>
          <p:nvPr/>
        </p:nvSpPr>
        <p:spPr bwMode="auto">
          <a:xfrm>
            <a:off x="9272905" y="1772920"/>
            <a:ext cx="165925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weaknesses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7" name="Rectangle 34"/>
          <p:cNvSpPr>
            <a:spLocks noChangeArrowheads="1"/>
          </p:cNvSpPr>
          <p:nvPr/>
        </p:nvSpPr>
        <p:spPr bwMode="auto">
          <a:xfrm>
            <a:off x="1185545" y="4239895"/>
            <a:ext cx="1960327"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opportunities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8" name="Rectangle 35"/>
          <p:cNvSpPr>
            <a:spLocks noChangeArrowheads="1"/>
          </p:cNvSpPr>
          <p:nvPr/>
        </p:nvSpPr>
        <p:spPr bwMode="auto">
          <a:xfrm>
            <a:off x="9721215" y="4239895"/>
            <a:ext cx="128587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threats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9" name="TextBox 18"/>
          <p:cNvSpPr txBox="1"/>
          <p:nvPr/>
        </p:nvSpPr>
        <p:spPr>
          <a:xfrm>
            <a:off x="1185301" y="2056979"/>
            <a:ext cx="2750751" cy="2056318"/>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模块：界面更加美观，操作更加方便，新增用户出题功能，丰富了数独题目的题库，让每一位爱好者都能成为“出题人”</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架构：方便开发，降低成本，采用阿里云服务器，降低本地服务器的压力，方便跨浏览器开发</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p:nvPr/>
        </p:nvSpPr>
        <p:spPr>
          <a:xfrm>
            <a:off x="8263742" y="2075661"/>
            <a:ext cx="2750751" cy="1496165"/>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模块：实现所有功能有一定难度，无法智能判断用户出题的难度</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架构：网页端的交互性远弱于移动端，且不如移动端灵活，不方便用户随时进行游戏</a:t>
            </a:r>
            <a:endParaRPr lang="zh-CN" altLang="en-US" sz="1400" dirty="0">
              <a:solidFill>
                <a:srgbClr val="262626"/>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TextBox 20"/>
          <p:cNvSpPr txBox="1"/>
          <p:nvPr/>
        </p:nvSpPr>
        <p:spPr>
          <a:xfrm>
            <a:off x="1185301" y="4523955"/>
            <a:ext cx="2750751" cy="1776241"/>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模块：由于数独网页较少且并不完善，竞争对象不多且不具备超高的竞争力</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架构：对用户模块的注重可以激起用户之间的良性竞争，从而吸引用户身边的潜在用户注册游玩</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22" name="TextBox 21"/>
          <p:cNvSpPr txBox="1"/>
          <p:nvPr/>
        </p:nvSpPr>
        <p:spPr>
          <a:xfrm>
            <a:off x="8263742" y="4523955"/>
            <a:ext cx="2750751" cy="1496165"/>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模块：数独本身就是小众的游戏，其发展并不快，若有人开发出更有趣的数独玩法会迅速占领市场</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a:t>
            </a:r>
            <a:r>
              <a:rPr lang="en-US" altLang="zh-CN"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B/S</a:t>
            </a: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架构相较于</a:t>
            </a:r>
            <a:r>
              <a:rPr lang="en-US" altLang="zh-CN"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C/S</a:t>
            </a: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架构安全性不够，容易遭到攻击</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3" name="文本框 22"/>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SWOT</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8" name="文本框 7"/>
          <p:cNvSpPr txBox="1"/>
          <p:nvPr/>
        </p:nvSpPr>
        <p:spPr>
          <a:xfrm>
            <a:off x="4836795" y="1177925"/>
            <a:ext cx="2528570" cy="368300"/>
          </a:xfrm>
          <a:prstGeom prst="rect">
            <a:avLst/>
          </a:prstGeom>
          <a:noFill/>
        </p:spPr>
        <p:txBody>
          <a:bodyPr wrap="square" rtlCol="0">
            <a:spAutoFit/>
          </a:bodyPr>
          <a:lstStyle/>
          <a:p>
            <a:pPr algn="ctr"/>
            <a:r>
              <a:rPr lang="zh-CN" altLang="en-US"/>
              <a:t>模块 </a:t>
            </a:r>
            <a:r>
              <a:rPr lang="en-US" altLang="zh-CN"/>
              <a:t>/ </a:t>
            </a:r>
            <a:r>
              <a:rPr lang="zh-CN" altLang="en-US"/>
              <a:t>架构</a:t>
            </a:r>
            <a:endParaRPr lang="zh-CN" altLang="en-US"/>
          </a:p>
        </p:txBody>
      </p:sp>
    </p:spTree>
  </p:cSld>
  <p:clrMapOvr>
    <a:masterClrMapping/>
  </p:clrMapOvr>
  <p:transition advClick="0">
    <p:comb/>
  </p:transition>
  <p:timing>
    <p:tnLst>
      <p:par>
        <p:cTn id="1" dur="indefinite" restart="never" nodeType="tmRoot"/>
      </p:par>
    </p:tn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PA" val="v3.2.0"/>
</p:tagLst>
</file>

<file path=ppt/tags/tag26.xml><?xml version="1.0" encoding="utf-8"?>
<p:tagLst xmlns:p="http://schemas.openxmlformats.org/presentationml/2006/main">
  <p:tag name="KSO_WM_UNIT_TABLE_BEAUTIFY" val="smartTable{a38cb46a-55b0-4603-b331-bdd9d519242c}"/>
</p:tagLst>
</file>

<file path=ppt/tags/tag27.xml><?xml version="1.0" encoding="utf-8"?>
<p:tagLst xmlns:p="http://schemas.openxmlformats.org/presentationml/2006/main">
  <p:tag name="KSO_WM_UNIT_TABLE_BEAUTIFY" val="smartTable{a38cb46a-55b0-4603-b331-bdd9d519242c}"/>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3.2.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KSO_WM_UNIT_TABLE_BEAUTIFY" val="smartTable{07b11a96-27e2-4694-a9f7-13dc80ac7db0}"/>
</p:tagLst>
</file>

<file path=ppt/tags/tag42.xml><?xml version="1.0" encoding="utf-8"?>
<p:tagLst xmlns:p="http://schemas.openxmlformats.org/presentationml/2006/main">
  <p:tag name="ISPRING_PRESENTATION_TITLE" val="PowerPoint 演示文稿"/>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5513</Words>
  <Application>WPS 演示</Application>
  <PresentationFormat>宽屏</PresentationFormat>
  <Paragraphs>833</Paragraphs>
  <Slides>38</Slides>
  <Notes>26</Notes>
  <HiddenSlides>0</HiddenSlides>
  <MMClips>2</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38</vt:i4>
      </vt:variant>
    </vt:vector>
  </HeadingPairs>
  <TitlesOfParts>
    <vt:vector size="58" baseType="lpstr">
      <vt:lpstr>Arial</vt:lpstr>
      <vt:lpstr>宋体</vt:lpstr>
      <vt:lpstr>Wingdings</vt:lpstr>
      <vt:lpstr>Noto Serif CJK SC</vt:lpstr>
      <vt:lpstr>FZHei-B01S</vt:lpstr>
      <vt:lpstr>方正黑体简体</vt:lpstr>
      <vt:lpstr>微软雅黑</vt:lpstr>
      <vt:lpstr>Segoe UI Semilight</vt:lpstr>
      <vt:lpstr>Open Sans</vt:lpstr>
      <vt:lpstr>Segoe Print</vt:lpstr>
      <vt:lpstr>微软雅黑 Light</vt:lpstr>
      <vt:lpstr>等线</vt:lpstr>
      <vt:lpstr>Arial Unicode MS</vt:lpstr>
      <vt:lpstr>等线 Light</vt:lpstr>
      <vt:lpstr>Calibri</vt:lpstr>
      <vt:lpstr>Gill Sans</vt:lpstr>
      <vt:lpstr>Bebas Neue</vt:lpstr>
      <vt:lpstr>Arial</vt:lpstr>
      <vt:lpstr>Office 主题​​</vt:lpstr>
      <vt:lpstr>1_Office 主题​​</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LIU</cp:lastModifiedBy>
  <cp:revision>628</cp:revision>
  <dcterms:created xsi:type="dcterms:W3CDTF">2018-08-20T01:35:00Z</dcterms:created>
  <dcterms:modified xsi:type="dcterms:W3CDTF">2020-12-23T09:43:05Z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